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84" r:id="rId9"/>
    <p:sldId id="300" r:id="rId10"/>
    <p:sldId id="262" r:id="rId11"/>
    <p:sldId id="264" r:id="rId12"/>
    <p:sldId id="268" r:id="rId13"/>
    <p:sldId id="269" r:id="rId14"/>
    <p:sldId id="287" r:id="rId15"/>
    <p:sldId id="297" r:id="rId16"/>
    <p:sldId id="267" r:id="rId17"/>
    <p:sldId id="266" r:id="rId18"/>
    <p:sldId id="272" r:id="rId19"/>
    <p:sldId id="263" r:id="rId20"/>
    <p:sldId id="273" r:id="rId21"/>
    <p:sldId id="274" r:id="rId22"/>
    <p:sldId id="275" r:id="rId23"/>
    <p:sldId id="295" r:id="rId24"/>
    <p:sldId id="298" r:id="rId25"/>
    <p:sldId id="299" r:id="rId26"/>
    <p:sldId id="296" r:id="rId27"/>
    <p:sldId id="282" r:id="rId28"/>
    <p:sldId id="279" r:id="rId29"/>
  </p:sldIdLst>
  <p:sldSz cx="9144000" cy="6858000" type="screen4x3"/>
  <p:notesSz cx="6858000" cy="9144000"/>
  <p:defaultTextStyle>
    <a:defPPr>
      <a:defRPr lang="zh-CN"/>
    </a:defPPr>
    <a:lvl1pPr marL="0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5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2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9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6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13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1" algn="l" defTabSz="91437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773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7-11T01:46:56.899"/>
    </inkml:context>
    <inkml:brush xml:id="br0">
      <inkml:brushProperty name="width" value="0.03528" units="cm"/>
      <inkml:brushProperty name="height" value="0.03528" units="cm"/>
      <inkml:brushProperty name="fitToCurve" value="1"/>
      <inkml:brushProperty name="ignorePressure" value="1"/>
    </inkml:brush>
  </inkml:definitions>
  <inkml:trace contextRef="#ctx0" brushRef="#br0">31 0,'0'18,"0"35,0 0,0 17,0 1,0 17,0 0,0 0,0 18,0-17,0 34,0 0,0-34,0 34,0-35,0-17,0 17,0 0,0 18,0-18,0 0,0 18,0-53,0 35,0 18,0-18,0 36,0-36,0 18,0-53,0 35,0 18,0-18,0 0,0-17,0-1,0 1,0 0,0 34,0-16,0-19,0 1,0-18,0-36,0 1,0-1,0 1,0 17,0 1,0-1,17 0,1 36,-18-1,18 19,-18 16,17-16,-17-54,0-18,0-17,0 18,88-18,1 0,-1 0,18 0,105-18,36-34,71 16,281 19,19 17,-124 0,0 0,-195 0,-34 0,17 0,18 17,-88 19,-36-36,1 0,17 17,70-17,36 0,-53 0,-18 0,-70 0,-71 0,-52 0,-36 0,17 0,1 0,17-17,18 17,18-18,87-17,-34 35,52-18,36 18,35 0,-71 0,-17 0,-36 0,-52 0,-18 0,0 0,17 0,-17 0,-17 0,34 0,1 18,-1-1,36 19,0-19,-18 1,18 17,-18-35,-35 0,-18 0,1 0,-1 18,-18-18,-17 0,18 35,-18-17,18-18,-18 0,0 17,0 1,0 0,0 17,0-17,17-18,-17 17,0 1,0 35,0-36,0 54,0-18,0 17,0-17,0 0,0 18,0-1,-17 19,17 34,0 0,0 1,0-1,0 36,-36-35,36-36,0 35,0 36,0-18,0 18,0 0,0 17,0-35,0 53,0-53,0-17,0-1,-17 36,-1-53,18-53,0 0,-17-36,17 1,0 0,0 52,0 18,0 1,35 34,-18-17,1 0,-18-18,18-18,-18 1,0-36,0 18,17-18,-17-17,0-18,0 18,0 35,0-18,0-17,0-18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4-07-11T01:47:07.460"/>
    </inkml:context>
    <inkml:brush xml:id="br0">
      <inkml:brushProperty name="width" value="0.03528" units="cm"/>
      <inkml:brushProperty name="height" value="0.03528" units="cm"/>
      <inkml:brushProperty name="color" value="#FFFF00"/>
      <inkml:brushProperty name="fitToCurve" value="1"/>
      <inkml:brushProperty name="ignorePressure" value="1"/>
    </inkml:brush>
  </inkml:definitions>
  <inkml:trace contextRef="#ctx0" brushRef="#br0">146 0,'0'36,"0"34,-18 1,18 17,0 35,-17 36,-19 53,36-18,-17-18,17-17,0 53,0-36,0 53,0 18,0-35,0-36,0-52,0-1,-18 1,18-1,-18 71,18-53,0 18,0-36,0-34,0-1,0-18,0-17,0-17,0-36,0 17,0-17,18 0,17 18,1 0,-1-1,-17-17,-1 0,1 0,17 18,-17-18,17 0,18 0,-35 17,52-17,-35 18,1-18,-36 0,17 0,1 0,53 0,-1 0,-17 0,-35 0,17 0,0 0,18-18,-35 1,52 17,-17-18,18 18,17-17,-17 17,52-18,53 0,18 1,0 17,89 0,-19 17,-52 19,-18-1,-71-35,36 0,35 0,53 0,-35 0,35 0,158 35,107 0,-177-17,-123 17,-53-35,-124 18,0-18,-17 0,-18 0,17 0,1 0,0 0,-1 0,1 0,0 0,17 0,18 0,0 0,-18 0,18 0,17 0,19 0,-1 0,18 0,-53 0,0 0,-1-18,1 1,36-1,69-17,-17 35,53 0,-105 0,-1 0,-18-18,1 0,-1 18,-17 0,0 0,-17 0,17 0,-1 0,-34 0,17 0,-17 0,0 0,-1 0,19 0,-1 0,0 0,18 0,-18 0,-35 0,18 18,0 0,-1-1,1 1,-1-18,-17 18,124 17,123 35,-53-17,-71-17,-87-36,-19 17,-17 1,0 0,18-1,-18-17,0 36,18 16,-18-34,0 35,17 0,-17 0,0-18,0 0,0 18,0 0,0 0,0 18,18-18,-18 17,0 18,0 1,0 34,0-35,0 36,0 34,0-34,0-1,0 1,0 17,0-18,0 1,0-36,0 18,0-18,0-17,0-1,0 18,0-52,0 34,0-34,0-1,0-35,0 17,0 1,0 17,0 1,0-19,0 19,0 34,0 1,0-1,0 18,18 36,-18-36,17-17,-17 17,18-18,-18 1,17 0,1 34,-18-52,18 18,-18-1,0-17,0 18,0-36,17 0,-17 1,0-1,0-35,0 18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2"/>
            <a:ext cx="7315200" cy="1825098"/>
          </a:xfrm>
        </p:spPr>
        <p:txBody>
          <a:bodyPr anchor="b">
            <a:normAutofit/>
          </a:bodyPr>
          <a:lstStyle>
            <a:lvl1pPr algn="l">
              <a:defRPr sz="600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3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266" indent="0" algn="ctr">
              <a:buNone/>
              <a:defRPr sz="1999"/>
            </a:lvl2pPr>
            <a:lvl3pPr marL="914527" indent="0" algn="ctr">
              <a:buNone/>
              <a:defRPr sz="1801"/>
            </a:lvl3pPr>
            <a:lvl4pPr marL="1371793" indent="0" algn="ctr">
              <a:buNone/>
              <a:defRPr sz="1603"/>
            </a:lvl4pPr>
            <a:lvl5pPr marL="1829053" indent="0" algn="ctr">
              <a:buNone/>
              <a:defRPr sz="1603"/>
            </a:lvl5pPr>
            <a:lvl6pPr marL="2286319" indent="0" algn="ctr">
              <a:buNone/>
              <a:defRPr sz="1603"/>
            </a:lvl6pPr>
            <a:lvl7pPr marL="2743580" indent="0" algn="ctr">
              <a:buNone/>
              <a:defRPr sz="1603"/>
            </a:lvl7pPr>
            <a:lvl8pPr marL="3200846" indent="0" algn="ctr">
              <a:buNone/>
              <a:defRPr sz="1603"/>
            </a:lvl8pPr>
            <a:lvl9pPr marL="3658106" indent="0" algn="ctr">
              <a:buNone/>
              <a:defRPr sz="160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2" y="4323851"/>
            <a:ext cx="2297429" cy="365126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51"/>
            <a:ext cx="4880610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71"/>
            <a:ext cx="2171700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2940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2"/>
            <a:ext cx="7956483" cy="819353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66" indent="0">
              <a:buNone/>
              <a:defRPr sz="2798"/>
            </a:lvl2pPr>
            <a:lvl3pPr marL="914527" indent="0">
              <a:buNone/>
              <a:defRPr sz="2401"/>
            </a:lvl3pPr>
            <a:lvl4pPr marL="1371793" indent="0">
              <a:buNone/>
              <a:defRPr sz="1999"/>
            </a:lvl4pPr>
            <a:lvl5pPr marL="1829053" indent="0">
              <a:buNone/>
              <a:defRPr sz="1999"/>
            </a:lvl5pPr>
            <a:lvl6pPr marL="2286319" indent="0">
              <a:buNone/>
              <a:defRPr sz="1999"/>
            </a:lvl6pPr>
            <a:lvl7pPr marL="2743580" indent="0">
              <a:buNone/>
              <a:defRPr sz="1999"/>
            </a:lvl7pPr>
            <a:lvl8pPr marL="3200846" indent="0">
              <a:buNone/>
              <a:defRPr sz="1999"/>
            </a:lvl8pPr>
            <a:lvl9pPr marL="3658106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8"/>
            <a:ext cx="7955280" cy="746926"/>
          </a:xfrm>
        </p:spPr>
        <p:txBody>
          <a:bodyPr/>
          <a:lstStyle>
            <a:lvl1pPr marL="0" indent="0" algn="l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344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2469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5"/>
            <a:ext cx="7772400" cy="1330849"/>
          </a:xfrm>
        </p:spPr>
        <p:txBody>
          <a:bodyPr anchor="ctr"/>
          <a:lstStyle>
            <a:lvl1pPr marL="0" indent="0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4"/>
            <a:ext cx="2183130" cy="365126"/>
          </a:xfrm>
        </p:spPr>
        <p:txBody>
          <a:bodyPr/>
          <a:lstStyle>
            <a:lvl1pPr algn="r"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2" y="381004"/>
            <a:ext cx="4830656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8" y="381004"/>
            <a:ext cx="667174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4627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5"/>
            <a:ext cx="7613650" cy="275623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70"/>
            <a:ext cx="7194553" cy="444445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602"/>
            <a:ext cx="7778753" cy="821266"/>
          </a:xfrm>
        </p:spPr>
        <p:txBody>
          <a:bodyPr anchor="ctr">
            <a:normAutofit/>
          </a:bodyPr>
          <a:lstStyle>
            <a:lvl1pPr marL="0" indent="0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4"/>
            <a:ext cx="2183130" cy="365126"/>
          </a:xfrm>
        </p:spPr>
        <p:txBody>
          <a:bodyPr/>
          <a:lstStyle>
            <a:lvl1pPr algn="r"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2" y="379444"/>
            <a:ext cx="4830656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8" y="381004"/>
            <a:ext cx="667174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2"/>
            <a:ext cx="4572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2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1"/>
            <a:ext cx="4572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2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511857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9"/>
            <a:ext cx="7774783" cy="2511833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8"/>
            <a:ext cx="7773608" cy="999887"/>
          </a:xfrm>
        </p:spPr>
        <p:txBody>
          <a:bodyPr anchor="t"/>
          <a:lstStyle>
            <a:lvl1pPr marL="0" indent="0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7"/>
            <a:ext cx="2183130" cy="365126"/>
          </a:xfrm>
        </p:spPr>
        <p:txBody>
          <a:bodyPr/>
          <a:lstStyle>
            <a:lvl1pPr algn="r"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2" y="378887"/>
            <a:ext cx="4830656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8" y="381004"/>
            <a:ext cx="667174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6492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3" y="762003"/>
            <a:ext cx="6377939" cy="13038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70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8" y="2201337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72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9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70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9945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3" y="761997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2"/>
            <a:ext cx="2560320" cy="682764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6"/>
            <a:ext cx="2560320" cy="150729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3"/>
            </a:lvl1pPr>
            <a:lvl2pPr marL="457266" indent="0">
              <a:buNone/>
              <a:defRPr sz="1603"/>
            </a:lvl2pPr>
            <a:lvl3pPr marL="914527" indent="0">
              <a:buNone/>
              <a:defRPr sz="1603"/>
            </a:lvl3pPr>
            <a:lvl4pPr marL="1371793" indent="0">
              <a:buNone/>
              <a:defRPr sz="1603"/>
            </a:lvl4pPr>
            <a:lvl5pPr marL="1829053" indent="0">
              <a:buNone/>
              <a:defRPr sz="1603"/>
            </a:lvl5pPr>
            <a:lvl6pPr marL="2286319" indent="0">
              <a:buNone/>
              <a:defRPr sz="1603"/>
            </a:lvl6pPr>
            <a:lvl7pPr marL="2743580" indent="0">
              <a:buNone/>
              <a:defRPr sz="1603"/>
            </a:lvl7pPr>
            <a:lvl8pPr marL="3200846" indent="0">
              <a:buNone/>
              <a:defRPr sz="1603"/>
            </a:lvl8pPr>
            <a:lvl9pPr marL="3658106" indent="0">
              <a:buNone/>
              <a:defRPr sz="160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6"/>
            <a:ext cx="2560320" cy="1467535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2"/>
            <a:ext cx="2560320" cy="682764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3" y="2331726"/>
            <a:ext cx="2560320" cy="15098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3"/>
            </a:lvl1pPr>
            <a:lvl2pPr marL="457266" indent="0">
              <a:buNone/>
              <a:defRPr sz="1603"/>
            </a:lvl2pPr>
            <a:lvl3pPr marL="914527" indent="0">
              <a:buNone/>
              <a:defRPr sz="1603"/>
            </a:lvl3pPr>
            <a:lvl4pPr marL="1371793" indent="0">
              <a:buNone/>
              <a:defRPr sz="1603"/>
            </a:lvl4pPr>
            <a:lvl5pPr marL="1829053" indent="0">
              <a:buNone/>
              <a:defRPr sz="1603"/>
            </a:lvl5pPr>
            <a:lvl6pPr marL="2286319" indent="0">
              <a:buNone/>
              <a:defRPr sz="1603"/>
            </a:lvl6pPr>
            <a:lvl7pPr marL="2743580" indent="0">
              <a:buNone/>
              <a:defRPr sz="1603"/>
            </a:lvl7pPr>
            <a:lvl8pPr marL="3200846" indent="0">
              <a:buNone/>
              <a:defRPr sz="1603"/>
            </a:lvl8pPr>
            <a:lvl9pPr marL="3658106" indent="0">
              <a:buNone/>
              <a:defRPr sz="160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6"/>
            <a:ext cx="2560320" cy="1467535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2"/>
            <a:ext cx="2560320" cy="682764"/>
          </a:xfrm>
        </p:spPr>
        <p:txBody>
          <a:bodyPr anchor="b">
            <a:noAutofit/>
          </a:bodyPr>
          <a:lstStyle>
            <a:lvl1pPr marL="0" indent="0">
              <a:buNone/>
              <a:defRPr sz="2401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5"/>
            <a:ext cx="2560320" cy="150891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3"/>
            </a:lvl1pPr>
            <a:lvl2pPr marL="457266" indent="0">
              <a:buNone/>
              <a:defRPr sz="1603"/>
            </a:lvl2pPr>
            <a:lvl3pPr marL="914527" indent="0">
              <a:buNone/>
              <a:defRPr sz="1603"/>
            </a:lvl3pPr>
            <a:lvl4pPr marL="1371793" indent="0">
              <a:buNone/>
              <a:defRPr sz="1603"/>
            </a:lvl4pPr>
            <a:lvl5pPr marL="1829053" indent="0">
              <a:buNone/>
              <a:defRPr sz="1603"/>
            </a:lvl5pPr>
            <a:lvl6pPr marL="2286319" indent="0">
              <a:buNone/>
              <a:defRPr sz="1603"/>
            </a:lvl6pPr>
            <a:lvl7pPr marL="2743580" indent="0">
              <a:buNone/>
              <a:defRPr sz="1603"/>
            </a:lvl7pPr>
            <a:lvl8pPr marL="3200846" indent="0">
              <a:buNone/>
              <a:defRPr sz="1603"/>
            </a:lvl8pPr>
            <a:lvl9pPr marL="3658106" indent="0">
              <a:buNone/>
              <a:defRPr sz="1603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3" y="4796106"/>
            <a:ext cx="2560320" cy="1467535"/>
          </a:xfrm>
        </p:spPr>
        <p:txBody>
          <a:bodyPr anchor="t">
            <a:normAutofit/>
          </a:bodyPr>
          <a:lstStyle>
            <a:lvl1pPr marL="0" indent="0">
              <a:buNone/>
              <a:defRPr sz="1399"/>
            </a:lvl1pPr>
            <a:lvl2pPr marL="457266" indent="0">
              <a:buNone/>
              <a:defRPr sz="1201"/>
            </a:lvl2pPr>
            <a:lvl3pPr marL="914527" indent="0">
              <a:buNone/>
              <a:defRPr sz="1002"/>
            </a:lvl3pPr>
            <a:lvl4pPr marL="1371793" indent="0">
              <a:buNone/>
              <a:defRPr sz="900"/>
            </a:lvl4pPr>
            <a:lvl5pPr marL="1829053" indent="0">
              <a:buNone/>
              <a:defRPr sz="900"/>
            </a:lvl5pPr>
            <a:lvl6pPr marL="2286319" indent="0">
              <a:buNone/>
              <a:defRPr sz="900"/>
            </a:lvl6pPr>
            <a:lvl7pPr marL="2743580" indent="0">
              <a:buNone/>
              <a:defRPr sz="900"/>
            </a:lvl7pPr>
            <a:lvl8pPr marL="3200846" indent="0">
              <a:buNone/>
              <a:defRPr sz="900"/>
            </a:lvl8pPr>
            <a:lvl9pPr marL="3658106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56295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3"/>
            <a:ext cx="7955280" cy="40690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999516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6"/>
            <a:ext cx="1543050" cy="424867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1" y="746127"/>
            <a:ext cx="6278035" cy="42497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4"/>
            <a:ext cx="2183130" cy="365126"/>
          </a:xfrm>
        </p:spPr>
        <p:txBody>
          <a:bodyPr/>
          <a:lstStyle>
            <a:lvl1pPr algn="r"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2" y="381004"/>
            <a:ext cx="4830656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8" y="381004"/>
            <a:ext cx="667174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2475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476340"/>
            <a:ext cx="6377940" cy="57639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268761"/>
            <a:ext cx="7955280" cy="49948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855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995863"/>
            <a:ext cx="9144000" cy="1862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40"/>
            <a:ext cx="7955280" cy="2801933"/>
          </a:xfrm>
        </p:spPr>
        <p:txBody>
          <a:bodyPr anchor="b">
            <a:normAutofit/>
          </a:bodyPr>
          <a:lstStyle>
            <a:lvl1pPr algn="r">
              <a:defRPr sz="39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2" y="3641728"/>
            <a:ext cx="7955281" cy="1354132"/>
          </a:xfrm>
        </p:spPr>
        <p:txBody>
          <a:bodyPr>
            <a:normAutofit/>
          </a:bodyPr>
          <a:lstStyle>
            <a:lvl1pPr marL="0" indent="0" algn="r">
              <a:buNone/>
              <a:defRPr sz="2203">
                <a:solidFill>
                  <a:schemeClr val="tx1">
                    <a:tint val="75000"/>
                  </a:schemeClr>
                </a:solidFill>
              </a:defRPr>
            </a:lvl1pPr>
            <a:lvl2pPr marL="45726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527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793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4pPr>
            <a:lvl5pPr marL="1829053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5pPr>
            <a:lvl6pPr marL="2286319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6pPr>
            <a:lvl7pPr marL="2743580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7pPr>
            <a:lvl8pPr marL="3200846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8pPr>
            <a:lvl9pPr marL="3658106" indent="0">
              <a:buNone/>
              <a:defRPr sz="16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4"/>
            <a:ext cx="2183130" cy="365126"/>
          </a:xfrm>
        </p:spPr>
        <p:txBody>
          <a:bodyPr/>
          <a:lstStyle>
            <a:lvl1pPr algn="r">
              <a:defRPr/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2" y="381004"/>
            <a:ext cx="4830656" cy="36512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4"/>
            <a:ext cx="667173" cy="36512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8925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2" y="2194563"/>
            <a:ext cx="3910579" cy="40690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100" y="2194563"/>
            <a:ext cx="3907540" cy="40690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3380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1997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81" y="2183806"/>
            <a:ext cx="3683659" cy="823914"/>
          </a:xfrm>
        </p:spPr>
        <p:txBody>
          <a:bodyPr anchor="b">
            <a:normAutofit/>
          </a:bodyPr>
          <a:lstStyle>
            <a:lvl1pPr marL="0" indent="0">
              <a:buNone/>
              <a:defRPr sz="2798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62" y="3132670"/>
            <a:ext cx="3910579" cy="3130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21" y="2183806"/>
            <a:ext cx="3680621" cy="823914"/>
          </a:xfrm>
        </p:spPr>
        <p:txBody>
          <a:bodyPr anchor="b">
            <a:normAutofit/>
          </a:bodyPr>
          <a:lstStyle>
            <a:lvl1pPr marL="0" indent="0">
              <a:buNone/>
              <a:defRPr sz="2798" b="0">
                <a:solidFill>
                  <a:schemeClr val="tx1"/>
                </a:solidFill>
              </a:defRPr>
            </a:lvl1pPr>
            <a:lvl2pPr marL="457266" indent="0">
              <a:buNone/>
              <a:defRPr sz="1999" b="1"/>
            </a:lvl2pPr>
            <a:lvl3pPr marL="914527" indent="0">
              <a:buNone/>
              <a:defRPr sz="1801" b="1"/>
            </a:lvl3pPr>
            <a:lvl4pPr marL="1371793" indent="0">
              <a:buNone/>
              <a:defRPr sz="1603" b="1"/>
            </a:lvl4pPr>
            <a:lvl5pPr marL="1829053" indent="0">
              <a:buNone/>
              <a:defRPr sz="1603" b="1"/>
            </a:lvl5pPr>
            <a:lvl6pPr marL="2286319" indent="0">
              <a:buNone/>
              <a:defRPr sz="1603" b="1"/>
            </a:lvl6pPr>
            <a:lvl7pPr marL="2743580" indent="0">
              <a:buNone/>
              <a:defRPr sz="1603" b="1"/>
            </a:lvl7pPr>
            <a:lvl8pPr marL="3200846" indent="0">
              <a:buNone/>
              <a:defRPr sz="1603" b="1"/>
            </a:lvl8pPr>
            <a:lvl9pPr marL="3658106" indent="0">
              <a:buNone/>
              <a:defRPr sz="160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101" y="3132670"/>
            <a:ext cx="3907541" cy="31309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7391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83716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3997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1"/>
            <a:ext cx="3086100" cy="1600201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2"/>
            <a:ext cx="4663440" cy="5516881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2"/>
            <a:ext cx="3086100" cy="3139439"/>
          </a:xfrm>
        </p:spPr>
        <p:txBody>
          <a:bodyPr/>
          <a:lstStyle>
            <a:lvl1pPr marL="0" indent="0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096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1" y="1524001"/>
            <a:ext cx="4075730" cy="1600201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3"/>
            <a:ext cx="3674234" cy="55124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66" indent="0">
              <a:buNone/>
              <a:defRPr sz="2798"/>
            </a:lvl2pPr>
            <a:lvl3pPr marL="914527" indent="0">
              <a:buNone/>
              <a:defRPr sz="2401"/>
            </a:lvl3pPr>
            <a:lvl4pPr marL="1371793" indent="0">
              <a:buNone/>
              <a:defRPr sz="1999"/>
            </a:lvl4pPr>
            <a:lvl5pPr marL="1829053" indent="0">
              <a:buNone/>
              <a:defRPr sz="1999"/>
            </a:lvl5pPr>
            <a:lvl6pPr marL="2286319" indent="0">
              <a:buNone/>
              <a:defRPr sz="1999"/>
            </a:lvl6pPr>
            <a:lvl7pPr marL="2743580" indent="0">
              <a:buNone/>
              <a:defRPr sz="1999"/>
            </a:lvl7pPr>
            <a:lvl8pPr marL="3200846" indent="0">
              <a:buNone/>
              <a:defRPr sz="1999"/>
            </a:lvl8pPr>
            <a:lvl9pPr marL="3658106" indent="0">
              <a:buNone/>
              <a:defRPr sz="19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1" y="3124202"/>
            <a:ext cx="4075730" cy="3139439"/>
          </a:xfrm>
        </p:spPr>
        <p:txBody>
          <a:bodyPr/>
          <a:lstStyle>
            <a:lvl1pPr marL="0" indent="0">
              <a:buNone/>
              <a:defRPr sz="1603"/>
            </a:lvl1pPr>
            <a:lvl2pPr marL="457266" indent="0">
              <a:buNone/>
              <a:defRPr sz="1399"/>
            </a:lvl2pPr>
            <a:lvl3pPr marL="914527" indent="0">
              <a:buNone/>
              <a:defRPr sz="1201"/>
            </a:lvl3pPr>
            <a:lvl4pPr marL="1371793" indent="0">
              <a:buNone/>
              <a:defRPr sz="1002"/>
            </a:lvl4pPr>
            <a:lvl5pPr marL="1829053" indent="0">
              <a:buNone/>
              <a:defRPr sz="1002"/>
            </a:lvl5pPr>
            <a:lvl6pPr marL="2286319" indent="0">
              <a:buNone/>
              <a:defRPr sz="1002"/>
            </a:lvl6pPr>
            <a:lvl7pPr marL="2743580" indent="0">
              <a:buNone/>
              <a:defRPr sz="1002"/>
            </a:lvl7pPr>
            <a:lvl8pPr marL="3200846" indent="0">
              <a:buNone/>
              <a:defRPr sz="1002"/>
            </a:lvl8pPr>
            <a:lvl9pPr marL="3658106" indent="0">
              <a:buNone/>
              <a:defRPr sz="1002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557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2"/>
            <a:ext cx="6377940" cy="1293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3"/>
            <a:ext cx="7955280" cy="406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7"/>
            <a:ext cx="213741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2014/7/11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8"/>
            <a:ext cx="568071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4"/>
            <a:ext cx="197739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85044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527" rtl="0" eaLnBrk="1" latinLnBrk="0" hangingPunct="1">
        <a:lnSpc>
          <a:spcPct val="90000"/>
        </a:lnSpc>
        <a:spcBef>
          <a:spcPct val="0"/>
        </a:spcBef>
        <a:buNone/>
        <a:defRPr sz="3998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33" indent="-228633" algn="l" defTabSz="914527" rtl="0" eaLnBrk="1" latinLnBrk="0" hangingPunct="1">
        <a:lnSpc>
          <a:spcPct val="90000"/>
        </a:lnSpc>
        <a:spcBef>
          <a:spcPts val="1002"/>
        </a:spcBef>
        <a:buFont typeface="Arial" panose="020B0604020202020204" pitchFamily="34" charset="0"/>
        <a:buChar char="•"/>
        <a:defRPr sz="2203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94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160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420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686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947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+mn-lt"/>
          <a:ea typeface="+mn-ea"/>
          <a:cs typeface="+mn-cs"/>
        </a:defRPr>
      </a:lvl6pPr>
      <a:lvl7pPr marL="2972213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+mn-lt"/>
          <a:ea typeface="+mn-ea"/>
          <a:cs typeface="+mn-cs"/>
        </a:defRPr>
      </a:lvl7pPr>
      <a:lvl8pPr marL="3429473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+mn-lt"/>
          <a:ea typeface="+mn-ea"/>
          <a:cs typeface="+mn-cs"/>
        </a:defRPr>
      </a:lvl8pPr>
      <a:lvl9pPr marL="3886739" indent="-228633" algn="l" defTabSz="914527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6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66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527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793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9053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319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580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846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8106" algn="l" defTabSz="914527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Race Detection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 Predictive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Soundness: all reported races are real. </a:t>
            </a:r>
          </a:p>
          <a:p>
            <a:r>
              <a:rPr lang="en-US" altLang="zh-CN" dirty="0" smtClean="0"/>
              <a:t>Given a trace R, </a:t>
            </a:r>
            <a:r>
              <a:rPr lang="en-US" altLang="zh-CN" b="1" dirty="0" smtClean="0">
                <a:solidFill>
                  <a:srgbClr val="FFFF00"/>
                </a:solidFill>
              </a:rPr>
              <a:t>statically</a:t>
            </a:r>
            <a:r>
              <a:rPr lang="en-US" altLang="zh-CN" dirty="0" smtClean="0"/>
              <a:t> predicts a new trace R’ by reordering events. </a:t>
            </a:r>
          </a:p>
          <a:p>
            <a:pPr>
              <a:buNone/>
            </a:pPr>
            <a:r>
              <a:rPr lang="en-US" altLang="zh-CN" dirty="0" smtClean="0"/>
              <a:t>         T1                 T2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       </a:t>
            </a:r>
            <a:r>
              <a:rPr lang="en-US" altLang="zh-CN" b="1" dirty="0" smtClean="0">
                <a:solidFill>
                  <a:srgbClr val="FF0000"/>
                </a:solidFill>
              </a:rPr>
              <a:t> x=5;</a:t>
            </a:r>
          </a:p>
          <a:p>
            <a:pPr marL="0" indent="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y=3</a:t>
            </a:r>
            <a:r>
              <a:rPr lang="en-US" altLang="zh-CN" dirty="0"/>
              <a:t>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if(y==3)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print x;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rel</a:t>
            </a:r>
            <a:r>
              <a:rPr lang="en-US" altLang="zh-CN" dirty="0"/>
              <a:t>(l);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2996952"/>
            <a:ext cx="3853092" cy="4617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1" dirty="0" smtClean="0">
                <a:latin typeface="Calibri" panose="020F0502020204030204" pitchFamily="34" charset="0"/>
              </a:rPr>
              <a:t>The key is the feasibility of R’ </a:t>
            </a:r>
            <a:endParaRPr lang="zh-CN" altLang="en-US" sz="2401" dirty="0">
              <a:latin typeface="Calibri" panose="020F05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38" y="3399780"/>
            <a:ext cx="2576832" cy="74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00430" y="2214554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   x=y=0</a:t>
            </a:r>
            <a:r>
              <a:rPr lang="en-US" sz="2400" dirty="0">
                <a:latin typeface="Calibri" panose="020F0502020204030204" pitchFamily="34" charset="0"/>
              </a:rPr>
              <a:t>, initially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2.5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48148E-6 L -2.77778E-7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66667E-6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5</a:t>
            </a:r>
            <a:r>
              <a:rPr lang="en-US" altLang="zh-CN" dirty="0" smtClean="0"/>
              <a:t> predictive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Yannis</a:t>
            </a:r>
            <a:r>
              <a:rPr lang="en-US" altLang="zh-CN" dirty="0" smtClean="0"/>
              <a:t>  </a:t>
            </a:r>
            <a:r>
              <a:rPr lang="en-US" dirty="0" err="1" smtClean="0"/>
              <a:t>Smaragdakis</a:t>
            </a:r>
            <a:r>
              <a:rPr lang="en-US" b="1" dirty="0" smtClean="0"/>
              <a:t> </a:t>
            </a:r>
            <a:r>
              <a:rPr lang="en-US" altLang="zh-CN" dirty="0" smtClean="0"/>
              <a:t>    POPL’12</a:t>
            </a:r>
          </a:p>
          <a:p>
            <a:r>
              <a:rPr lang="en-US" altLang="zh-CN" dirty="0" smtClean="0"/>
              <a:t> Jeff  Huang                     PLDI ’14</a:t>
            </a:r>
          </a:p>
          <a:p>
            <a:r>
              <a:rPr lang="en-US" altLang="zh-CN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Chao Wang                     FM ’09</a:t>
            </a:r>
            <a:endParaRPr lang="zh-CN" alt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Yannis</a:t>
            </a:r>
            <a:r>
              <a:rPr lang="en-US" altLang="zh-CN" dirty="0" smtClean="0"/>
              <a:t>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/>
              <a:t>Race </a:t>
            </a:r>
            <a:r>
              <a:rPr lang="en-US" altLang="zh-CN" dirty="0">
                <a:sym typeface="Wingdings" pitchFamily="2" charset="2"/>
              </a:rPr>
              <a:t> (1) not ordered by the hard HB (2) </a:t>
            </a:r>
            <a:r>
              <a:rPr lang="en-US" altLang="zh-CN" dirty="0">
                <a:solidFill>
                  <a:srgbClr val="FFFF00"/>
                </a:solidFill>
                <a:sym typeface="Wingdings" pitchFamily="2" charset="2"/>
              </a:rPr>
              <a:t>not </a:t>
            </a:r>
            <a:r>
              <a:rPr lang="en-US" altLang="zh-CN" dirty="0" smtClean="0">
                <a:solidFill>
                  <a:srgbClr val="FFFF00"/>
                </a:solidFill>
                <a:sym typeface="Wingdings" pitchFamily="2" charset="2"/>
              </a:rPr>
              <a:t>ordered by inter-thread dependence edge</a:t>
            </a:r>
            <a:r>
              <a:rPr lang="en-US" altLang="zh-CN" dirty="0" smtClean="0">
                <a:sym typeface="Wingdings" pitchFamily="2" charset="2"/>
              </a:rPr>
              <a:t>, (3) not ordered by derived orders. </a:t>
            </a:r>
            <a:endParaRPr lang="en-US" altLang="zh-CN" dirty="0">
              <a:sym typeface="Wingdings" pitchFamily="2" charset="2"/>
            </a:endParaRPr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lvl="1"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x=5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y=3</a:t>
            </a:r>
            <a:r>
              <a:rPr lang="en-US" altLang="zh-CN" dirty="0"/>
              <a:t>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if(y==3)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print x;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rel</a:t>
            </a:r>
            <a:r>
              <a:rPr lang="en-US" altLang="zh-CN" dirty="0"/>
              <a:t>(l);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51086" y="3921084"/>
            <a:ext cx="792088" cy="100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 txBox="1">
            <a:spLocks/>
          </p:cNvSpPr>
          <p:nvPr/>
        </p:nvSpPr>
        <p:spPr>
          <a:xfrm>
            <a:off x="5148064" y="2250540"/>
            <a:ext cx="3185552" cy="391476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33" indent="-228633" algn="l" defTabSz="914527" rtl="0" eaLnBrk="1" latinLnBrk="0" hangingPunct="1">
              <a:lnSpc>
                <a:spcPct val="90000"/>
              </a:lnSpc>
              <a:spcBef>
                <a:spcPts val="1002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85894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143160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600420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2057686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514947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16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213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16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473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16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739" indent="-228633" algn="l" defTabSz="914527" rtl="0" eaLnBrk="1" latinLnBrk="0" hangingPunct="1">
              <a:lnSpc>
                <a:spcPct val="90000"/>
              </a:lnSpc>
              <a:spcBef>
                <a:spcPts val="498"/>
              </a:spcBef>
              <a:buFont typeface="Arial" panose="020B0604020202020204" pitchFamily="34" charset="0"/>
              <a:buChar char="•"/>
              <a:defRPr sz="160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 smtClean="0"/>
              <a:t>           T1              T2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x=5;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y=3;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                     z=4;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 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4546" y="2071678"/>
            <a:ext cx="2786082" cy="8312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dependence on y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respect it.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5074" y="2026243"/>
            <a:ext cx="2786082" cy="83125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 dependence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reorder for race</a:t>
            </a:r>
          </a:p>
        </p:txBody>
      </p:sp>
    </p:spTree>
    <p:extLst>
      <p:ext uri="{BB962C8B-B14F-4D97-AF65-F5344CB8AC3E}">
        <p14:creationId xmlns:p14="http://schemas.microsoft.com/office/powerpoint/2010/main" xmlns="" val="324391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3.33333E-6 -0.1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44444E-6 L 4.44444E-6 -0.167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1.38889E-6 -0.1678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-1.11111E-6 -0.1678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40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805 " pathEditMode="relative" ptsTypes="AA">
                                      <p:cBhvr>
                                        <p:cTn id="30" dur="2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805 " pathEditMode="relative" ptsTypes="AA">
                                      <p:cBhvr>
                                        <p:cTn id="32" dur="2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805 " pathEditMode="relative" ptsTypes="AA">
                                      <p:cBhvr>
                                        <p:cTn id="34" dur="2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6805 " pathEditMode="relative" ptsTypes="AA">
                                      <p:cBhvr>
                                        <p:cTn id="36" dur="2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Yannis</a:t>
            </a:r>
            <a:r>
              <a:rPr lang="en-US" altLang="zh-CN" dirty="0" smtClean="0"/>
              <a:t>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Reordering the inter-thread dependence ALWAYS leads to infeasible executions. </a:t>
            </a:r>
          </a:p>
          <a:p>
            <a:pPr>
              <a:buNone/>
            </a:pP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 x=5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y=3</a:t>
            </a:r>
            <a:r>
              <a:rPr lang="en-US" altLang="zh-CN" dirty="0"/>
              <a:t>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</a:t>
            </a:r>
            <a:r>
              <a:rPr lang="en-US" altLang="zh-CN" dirty="0" smtClean="0"/>
              <a:t>);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print x; </a:t>
            </a:r>
            <a:endParaRPr lang="en-US" altLang="zh-CN" dirty="0"/>
          </a:p>
          <a:p>
            <a:pPr>
              <a:buNone/>
            </a:pPr>
            <a:r>
              <a:rPr lang="en-US" altLang="zh-CN" dirty="0" smtClean="0"/>
              <a:t>                             if(y==3)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</a:t>
            </a:r>
            <a:r>
              <a:rPr lang="en-US" altLang="zh-CN" dirty="0" err="1" smtClean="0"/>
              <a:t>dosth</a:t>
            </a:r>
            <a:r>
              <a:rPr lang="en-US" altLang="zh-CN" dirty="0" smtClean="0"/>
              <a:t>(); 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18977" y="6291745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x=y=0, initially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50516" y="3632482"/>
            <a:ext cx="864096" cy="136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="" Requires="p14">
          <p:contentPart p14:bwMode="auto" r:id="rId2">
            <p14:nvContentPartPr>
              <p14:cNvPr id="3076" name="Ink 4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31850" y="2667000"/>
              <a:ext cx="3416300" cy="3302000"/>
            </p14:xfrm>
          </p:contentPart>
        </mc:Choice>
        <mc:Fallback>
          <p:pic>
            <p:nvPicPr>
              <p:cNvPr id="3076" name="Ink 4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5420" y="2660521"/>
                <a:ext cx="3429161" cy="33149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3077" name="Ink 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1042988" y="2708275"/>
              <a:ext cx="3308350" cy="3194050"/>
            </p14:xfrm>
          </p:contentPart>
        </mc:Choice>
        <mc:Fallback>
          <p:pic>
            <p:nvPicPr>
              <p:cNvPr id="3077" name="Ink 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6524" y="2701796"/>
                <a:ext cx="3321277" cy="320700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4929190" y="3143248"/>
            <a:ext cx="3714776" cy="304801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conservative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inter-thread </a:t>
            </a:r>
            <a:r>
              <a:rPr lang="en-US" altLang="zh-CN" sz="2401" dirty="0" err="1" smtClean="0">
                <a:latin typeface="Calibri" panose="020F0502020204030204" pitchFamily="34" charset="0"/>
              </a:rPr>
              <a:t>dep</a:t>
            </a:r>
            <a:r>
              <a:rPr lang="en-US" altLang="zh-CN" sz="2401" dirty="0" smtClean="0">
                <a:latin typeface="Calibri" panose="020F0502020204030204" pitchFamily="34" charset="0"/>
              </a:rPr>
              <a:t> =&gt; lock region order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report no race.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real race!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reordering the </a:t>
            </a:r>
            <a:r>
              <a:rPr lang="en-US" altLang="zh-CN" sz="2401" dirty="0" err="1" smtClean="0">
                <a:latin typeface="Calibri" panose="020F0502020204030204" pitchFamily="34" charset="0"/>
              </a:rPr>
              <a:t>dep</a:t>
            </a:r>
            <a:r>
              <a:rPr lang="en-US" altLang="zh-CN" sz="2401" dirty="0" smtClean="0">
                <a:latin typeface="Calibri" panose="020F0502020204030204" pitchFamily="34" charset="0"/>
              </a:rPr>
              <a:t> on y does not affect “print x”  (always executed!)</a:t>
            </a:r>
          </a:p>
        </p:txBody>
      </p:sp>
    </p:spTree>
    <p:extLst>
      <p:ext uri="{BB962C8B-B14F-4D97-AF65-F5344CB8AC3E}">
        <p14:creationId xmlns:p14="http://schemas.microsoft.com/office/powerpoint/2010/main" xmlns="" val="648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96296E-6 L 1.94444E-6 0.2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1.11111E-6 0.2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96296E-6 L -4.72222E-6 0.2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81481E-6 L -4.72222E-6 -0.2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59259E-6 L -1.38889E-6 -0.2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1.11111E-6 -0.2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-3.88889E-6 -0.25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2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Jeff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2400" dirty="0" smtClean="0"/>
              <a:t>Race </a:t>
            </a:r>
            <a:r>
              <a:rPr lang="en-US" altLang="zh-CN" sz="2400" dirty="0" smtClean="0">
                <a:sym typeface="Wingdings" pitchFamily="2" charset="2"/>
              </a:rPr>
              <a:t> (1) not ordered by the hard HB (2) </a:t>
            </a:r>
            <a:r>
              <a:rPr lang="en-US" altLang="zh-CN" sz="2400" dirty="0" smtClean="0">
                <a:solidFill>
                  <a:srgbClr val="FFFF00"/>
                </a:solidFill>
                <a:sym typeface="Wingdings" pitchFamily="2" charset="2"/>
              </a:rPr>
              <a:t>not ordered by feasibility-affecting inter-thread dependence edge</a:t>
            </a:r>
            <a:r>
              <a:rPr lang="en-US" altLang="zh-CN" sz="2400" dirty="0" smtClean="0">
                <a:sym typeface="Wingdings" pitchFamily="2" charset="2"/>
              </a:rPr>
              <a:t>, (3) not ordered by derived orders. </a:t>
            </a:r>
          </a:p>
          <a:p>
            <a:pPr marL="514350" indent="-514350">
              <a:buNone/>
            </a:pPr>
            <a:r>
              <a:rPr lang="en-US" altLang="zh-CN" sz="2400" dirty="0" smtClean="0">
                <a:sym typeface="Wingdings" pitchFamily="2" charset="2"/>
              </a:rPr>
              <a:t>Feasibility-affecting dependence for an event:  the </a:t>
            </a:r>
            <a:r>
              <a:rPr lang="en-US" altLang="zh-CN" sz="2400" dirty="0" smtClean="0"/>
              <a:t>dependences up to the preceding  branch event.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      </a:t>
            </a: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-32" y="3143248"/>
            <a:ext cx="3857652" cy="378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x=5;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acq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(l);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y=3; 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rel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(l); 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                    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acq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(l);                             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                     if(y==3)</a:t>
            </a: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                        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print x;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                            </a:t>
            </a:r>
            <a:r>
              <a:rPr kumimoji="0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rel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(l);</a:t>
            </a:r>
          </a:p>
        </p:txBody>
      </p:sp>
      <p:cxnSp>
        <p:nvCxnSpPr>
          <p:cNvPr id="12" name="Straight Arrow Connector 5"/>
          <p:cNvCxnSpPr/>
          <p:nvPr/>
        </p:nvCxnSpPr>
        <p:spPr>
          <a:xfrm rot="16200000" flipH="1">
            <a:off x="928662" y="4500570"/>
            <a:ext cx="1285884" cy="85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内容占位符 2"/>
          <p:cNvSpPr txBox="1">
            <a:spLocks/>
          </p:cNvSpPr>
          <p:nvPr/>
        </p:nvSpPr>
        <p:spPr>
          <a:xfrm>
            <a:off x="4572000" y="3071810"/>
            <a:ext cx="4357718" cy="3429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Calibri" pitchFamily="34" charset="0"/>
              </a:rPr>
              <a:t>        x=5;</a:t>
            </a:r>
          </a:p>
          <a:p>
            <a:pPr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r>
              <a:rPr lang="en-US" altLang="zh-CN" sz="2400" dirty="0" err="1" smtClean="0">
                <a:latin typeface="Calibri" pitchFamily="34" charset="0"/>
              </a:rPr>
              <a:t>acq</a:t>
            </a:r>
            <a:r>
              <a:rPr lang="en-US" altLang="zh-CN" sz="2400" dirty="0" smtClean="0">
                <a:latin typeface="Calibri" pitchFamily="34" charset="0"/>
              </a:rPr>
              <a:t>(l);</a:t>
            </a:r>
          </a:p>
          <a:p>
            <a:pPr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r>
              <a:rPr lang="en-US" altLang="zh-CN" sz="2400" dirty="0" smtClean="0">
                <a:latin typeface="Calibri" pitchFamily="34" charset="0"/>
              </a:rPr>
              <a:t>y=3; </a:t>
            </a: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</a:t>
            </a:r>
            <a:r>
              <a:rPr lang="en-US" altLang="zh-CN" sz="2400" dirty="0" err="1" smtClean="0">
                <a:latin typeface="Calibri" pitchFamily="34" charset="0"/>
              </a:rPr>
              <a:t>rel</a:t>
            </a:r>
            <a:r>
              <a:rPr lang="en-US" altLang="zh-CN" sz="2400" dirty="0" smtClean="0">
                <a:latin typeface="Calibri" pitchFamily="34" charset="0"/>
              </a:rPr>
              <a:t>(l); </a:t>
            </a: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                     </a:t>
            </a:r>
            <a:r>
              <a:rPr lang="en-US" altLang="zh-CN" sz="2400" dirty="0" err="1" smtClean="0">
                <a:latin typeface="Calibri" pitchFamily="34" charset="0"/>
              </a:rPr>
              <a:t>acq</a:t>
            </a:r>
            <a:r>
              <a:rPr lang="en-US" altLang="zh-CN" sz="2400" dirty="0" smtClean="0">
                <a:latin typeface="Calibri" pitchFamily="34" charset="0"/>
              </a:rPr>
              <a:t>(l);</a:t>
            </a: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                     </a:t>
            </a:r>
            <a:r>
              <a:rPr lang="en-US" altLang="zh-CN" sz="2400" b="1" dirty="0" smtClean="0">
                <a:solidFill>
                  <a:srgbClr val="FF0000"/>
                </a:solidFill>
                <a:latin typeface="Calibri" pitchFamily="34" charset="0"/>
              </a:rPr>
              <a:t>print x; </a:t>
            </a:r>
            <a:endParaRPr lang="en-US" altLang="zh-CN" sz="2400" dirty="0" smtClean="0">
              <a:latin typeface="Calibri" pitchFamily="34" charset="0"/>
            </a:endParaRP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                     if(y==3)</a:t>
            </a: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                          </a:t>
            </a:r>
            <a:r>
              <a:rPr lang="en-US" altLang="zh-CN" sz="2400" dirty="0" err="1" smtClean="0">
                <a:latin typeface="Calibri" pitchFamily="34" charset="0"/>
              </a:rPr>
              <a:t>dosth</a:t>
            </a:r>
            <a:r>
              <a:rPr lang="en-US" altLang="zh-CN" sz="2400" dirty="0" smtClean="0">
                <a:latin typeface="Calibri" pitchFamily="34" charset="0"/>
              </a:rPr>
              <a:t>(); </a:t>
            </a:r>
          </a:p>
          <a:p>
            <a:pPr>
              <a:buNone/>
            </a:pPr>
            <a:r>
              <a:rPr lang="en-US" altLang="zh-CN" sz="2400" dirty="0" smtClean="0">
                <a:latin typeface="Calibri" pitchFamily="34" charset="0"/>
              </a:rPr>
              <a:t>                             </a:t>
            </a:r>
            <a:r>
              <a:rPr lang="en-US" altLang="zh-CN" sz="2400" dirty="0" err="1" smtClean="0">
                <a:latin typeface="Calibri" pitchFamily="34" charset="0"/>
              </a:rPr>
              <a:t>rel</a:t>
            </a:r>
            <a:r>
              <a:rPr lang="en-US" altLang="zh-CN" sz="2400" dirty="0" smtClean="0">
                <a:latin typeface="Calibri" pitchFamily="34" charset="0"/>
              </a:rPr>
              <a:t>(l);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57356" y="3143248"/>
            <a:ext cx="3071834" cy="157017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/>
            <a:r>
              <a:rPr lang="en-US" altLang="zh-CN" sz="2401" dirty="0" smtClean="0">
                <a:latin typeface="Calibri" panose="020F0502020204030204" pitchFamily="34" charset="0"/>
              </a:rPr>
              <a:t>for “print x”;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preceding: if(y==3)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err="1" smtClean="0">
                <a:latin typeface="Calibri" panose="020F0502020204030204" pitchFamily="34" charset="0"/>
              </a:rPr>
              <a:t>dep</a:t>
            </a:r>
            <a:r>
              <a:rPr lang="en-US" altLang="zh-CN" sz="2401" dirty="0" smtClean="0">
                <a:latin typeface="Calibri" panose="020F0502020204030204" pitchFamily="34" charset="0"/>
              </a:rPr>
              <a:t> before it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respect them.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5074" y="2285992"/>
            <a:ext cx="2857520" cy="12007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/>
            <a:r>
              <a:rPr lang="en-US" altLang="zh-CN" sz="2401" dirty="0" smtClean="0">
                <a:latin typeface="Calibri" panose="020F0502020204030204" pitchFamily="34" charset="0"/>
              </a:rPr>
              <a:t>for “print x”: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 preceding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 </a:t>
            </a:r>
            <a:r>
              <a:rPr lang="en-US" altLang="zh-CN" sz="2401" dirty="0" err="1" smtClean="0">
                <a:latin typeface="Calibri" panose="020F0502020204030204" pitchFamily="34" charset="0"/>
              </a:rPr>
              <a:t>deps</a:t>
            </a:r>
            <a:r>
              <a:rPr lang="en-US" altLang="zh-CN" sz="2401" dirty="0" smtClean="0">
                <a:latin typeface="Calibri" panose="020F0502020204030204" pitchFamily="34" charset="0"/>
              </a:rPr>
              <a:t> to respect</a:t>
            </a:r>
          </a:p>
        </p:txBody>
      </p:sp>
    </p:spTree>
    <p:extLst>
      <p:ext uri="{BB962C8B-B14F-4D97-AF65-F5344CB8AC3E}">
        <p14:creationId xmlns:p14="http://schemas.microsoft.com/office/powerpoint/2010/main" xmlns="" val="39436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Jeff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None/>
            </a:pPr>
            <a:r>
              <a:rPr lang="en-US" altLang="zh-CN" sz="2400" dirty="0" smtClean="0">
                <a:sym typeface="Wingdings" pitchFamily="2" charset="2"/>
              </a:rPr>
              <a:t>Feasibility-affecting dependence for an event:  </a:t>
            </a:r>
            <a:r>
              <a:rPr lang="en-US" altLang="zh-CN" sz="2400" dirty="0" smtClean="0"/>
              <a:t>all </a:t>
            </a:r>
            <a:r>
              <a:rPr lang="en-US" altLang="zh-CN" sz="2400" dirty="0" smtClean="0"/>
              <a:t>dependences before </a:t>
            </a:r>
            <a:r>
              <a:rPr lang="en-US" altLang="zh-CN" sz="2400" dirty="0" smtClean="0"/>
              <a:t>the </a:t>
            </a:r>
            <a:r>
              <a:rPr lang="en-US" altLang="zh-CN" sz="2400" dirty="0" smtClean="0"/>
              <a:t>preceding </a:t>
            </a:r>
            <a:r>
              <a:rPr lang="en-US" altLang="zh-CN" sz="2400" dirty="0" smtClean="0"/>
              <a:t>branch</a:t>
            </a:r>
            <a:r>
              <a:rPr lang="en-US" altLang="zh-CN" sz="2400" dirty="0" smtClean="0"/>
              <a:t>.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 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400" b="1" dirty="0" smtClean="0">
                <a:solidFill>
                  <a:srgbClr val="FFFF00"/>
                </a:solidFill>
              </a:rPr>
              <a:t>Strong Assumptions/Limitations:</a:t>
            </a:r>
          </a:p>
          <a:p>
            <a:pPr>
              <a:buNone/>
            </a:pPr>
            <a:r>
              <a:rPr lang="en-US" altLang="zh-CN" sz="2400" b="1" dirty="0" smtClean="0">
                <a:solidFill>
                  <a:srgbClr val="FFFF00"/>
                </a:solidFill>
              </a:rPr>
              <a:t> (1) the event always control depends on the preceding branch. </a:t>
            </a:r>
          </a:p>
          <a:p>
            <a:pPr>
              <a:buNone/>
            </a:pPr>
            <a:r>
              <a:rPr lang="en-US" altLang="zh-CN" sz="2400" b="1" dirty="0" smtClean="0"/>
              <a:t>	   </a:t>
            </a:r>
            <a:r>
              <a:rPr lang="en-US" altLang="zh-CN" sz="2400" b="1" dirty="0" smtClean="0"/>
              <a:t>In trace, preceding branch != </a:t>
            </a:r>
            <a:r>
              <a:rPr lang="en-US" altLang="zh-CN" sz="2400" b="1" dirty="0" smtClean="0"/>
              <a:t>guarding branch. </a:t>
            </a:r>
          </a:p>
          <a:p>
            <a:pPr>
              <a:buNone/>
            </a:pPr>
            <a:r>
              <a:rPr lang="en-US" altLang="zh-CN" sz="2400" b="1" dirty="0" smtClean="0"/>
              <a:t>      if(y==3)                    if(y==3) {}</a:t>
            </a:r>
          </a:p>
          <a:p>
            <a:pPr>
              <a:buNone/>
            </a:pPr>
            <a:r>
              <a:rPr lang="en-US" altLang="zh-CN" sz="2400" b="1" dirty="0" smtClean="0"/>
              <a:t>           { print x; }           </a:t>
            </a:r>
            <a:r>
              <a:rPr lang="en-US" altLang="zh-CN" sz="2400" b="1" dirty="0" smtClean="0"/>
              <a:t>print </a:t>
            </a:r>
            <a:r>
              <a:rPr lang="en-US" altLang="zh-CN" sz="2400" b="1" dirty="0" smtClean="0"/>
              <a:t>x; </a:t>
            </a:r>
          </a:p>
          <a:p>
            <a:pPr>
              <a:buNone/>
            </a:pPr>
            <a:r>
              <a:rPr lang="en-US" altLang="zh-CN" sz="2400" b="1" dirty="0" smtClean="0">
                <a:solidFill>
                  <a:srgbClr val="FFFF00"/>
                </a:solidFill>
              </a:rPr>
              <a:t> (2) the branch reads all variables involved in the inter-thread dependences,  and the branch value always changes if any dependence is not preserved.</a:t>
            </a:r>
          </a:p>
          <a:p>
            <a:pPr>
              <a:buNone/>
            </a:pPr>
            <a:r>
              <a:rPr lang="en-US" altLang="zh-CN" sz="2400" b="1" dirty="0" smtClean="0"/>
              <a:t>      y=1;  </a:t>
            </a:r>
          </a:p>
          <a:p>
            <a:pPr>
              <a:buNone/>
            </a:pPr>
            <a:r>
              <a:rPr lang="en-US" altLang="zh-CN" sz="2400" b="1" dirty="0" smtClean="0"/>
              <a:t>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x=0;</a:t>
            </a:r>
            <a:r>
              <a:rPr lang="en-US" altLang="zh-CN" sz="2400" b="1" dirty="0" smtClean="0"/>
              <a:t>       </a:t>
            </a:r>
          </a:p>
          <a:p>
            <a:pPr>
              <a:buNone/>
            </a:pPr>
            <a:r>
              <a:rPr lang="en-US" altLang="zh-CN" sz="2400" b="1" dirty="0" smtClean="0"/>
              <a:t>      </a:t>
            </a:r>
          </a:p>
          <a:p>
            <a:pPr>
              <a:buNone/>
            </a:pPr>
            <a:r>
              <a:rPr lang="en-US" altLang="zh-CN" sz="2400" b="1" dirty="0" smtClean="0"/>
              <a:t>      y=3;</a:t>
            </a:r>
          </a:p>
          <a:p>
            <a:pPr>
              <a:buNone/>
            </a:pPr>
            <a:r>
              <a:rPr lang="en-US" altLang="zh-CN" sz="2400" b="1" dirty="0" smtClean="0"/>
              <a:t>                         if(y&gt;-100)</a:t>
            </a:r>
          </a:p>
          <a:p>
            <a:pPr>
              <a:buNone/>
            </a:pPr>
            <a:r>
              <a:rPr lang="en-US" altLang="zh-CN" sz="2400" b="1" dirty="0" smtClean="0"/>
              <a:t>                           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print x;</a:t>
            </a: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85720" y="3071810"/>
            <a:ext cx="4357718" cy="321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US" altLang="zh-CN" sz="2400" b="1" dirty="0" smtClean="0">
                <a:solidFill>
                  <a:srgbClr val="FF0000"/>
                </a:solidFill>
                <a:latin typeface="Calibri" pitchFamily="34" charset="0"/>
              </a:rPr>
              <a:t>        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" name="Straight Arrow Connector 5"/>
          <p:cNvCxnSpPr/>
          <p:nvPr/>
        </p:nvCxnSpPr>
        <p:spPr>
          <a:xfrm>
            <a:off x="1500166" y="5072074"/>
            <a:ext cx="1214446" cy="21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000760" y="2143116"/>
            <a:ext cx="3071834" cy="12007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introduce irrelevant branch and </a:t>
            </a:r>
            <a:r>
              <a:rPr lang="en-US" altLang="zh-CN" sz="2401" dirty="0" err="1" smtClean="0">
                <a:latin typeface="Calibri" panose="020F0502020204030204" pitchFamily="34" charset="0"/>
              </a:rPr>
              <a:t>deps</a:t>
            </a:r>
            <a:r>
              <a:rPr lang="en-US" altLang="zh-CN" sz="2401" dirty="0" smtClean="0">
                <a:latin typeface="Calibri" panose="020F0502020204030204" pitchFamily="34" charset="0"/>
              </a:rPr>
              <a:t>. 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respect =&gt; miss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3438" y="4585741"/>
            <a:ext cx="3071834" cy="12007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reordering does not necessarily change branch value</a:t>
            </a:r>
            <a:endParaRPr lang="en-US" altLang="zh-CN" sz="240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6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509 " pathEditMode="relative" ptsTypes="AA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0509 " pathEditMode="relative" ptsTypes="AA">
                                      <p:cBhvr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  <p:sp>
        <p:nvSpPr>
          <p:cNvPr id="4" name="TextBox 3"/>
          <p:cNvSpPr txBox="1"/>
          <p:nvPr/>
        </p:nvSpPr>
        <p:spPr>
          <a:xfrm>
            <a:off x="1714480" y="4143380"/>
            <a:ext cx="2143140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Calibri" pitchFamily="34" charset="0"/>
              </a:rPr>
              <a:t>Race: 3 and 9 ?</a:t>
            </a:r>
          </a:p>
          <a:p>
            <a:r>
              <a:rPr lang="en-US" altLang="zh-CN" b="1" dirty="0" smtClean="0">
                <a:solidFill>
                  <a:srgbClr val="FF0000"/>
                </a:solidFill>
                <a:latin typeface="Calibri" pitchFamily="34" charset="0"/>
              </a:rPr>
              <a:t>Race: 11 and 13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" y="0"/>
            <a:ext cx="9143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649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of basic techniques</a:t>
            </a:r>
          </a:p>
          <a:p>
            <a:r>
              <a:rPr lang="en-US" dirty="0" smtClean="0"/>
              <a:t>Review of state-of-the-art technique: predictive analysis</a:t>
            </a:r>
          </a:p>
          <a:p>
            <a:r>
              <a:rPr lang="en-US" dirty="0" smtClean="0"/>
              <a:t>Find problems of predictive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9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xmlns="" val="205772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xmlns="" val="230880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" y="0"/>
            <a:ext cx="9143998" cy="6858000"/>
          </a:xfrm>
        </p:spPr>
      </p:pic>
    </p:spTree>
    <p:extLst>
      <p:ext uri="{BB962C8B-B14F-4D97-AF65-F5344CB8AC3E}">
        <p14:creationId xmlns:p14="http://schemas.microsoft.com/office/powerpoint/2010/main" xmlns="" val="320219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Essentially, if there is a preceding branch, we need to preserve all inter-thread dependences up to it. </a:t>
            </a:r>
          </a:p>
          <a:p>
            <a:r>
              <a:rPr lang="en-US" altLang="zh-CN" b="1" dirty="0" smtClean="0"/>
              <a:t>Worst case, suppose we add the trivial condition, if(!(x==0&amp;&amp;x==1)), before each shared access event,  then, Jeff work = </a:t>
            </a:r>
            <a:r>
              <a:rPr lang="en-US" altLang="zh-CN" b="1" dirty="0" err="1" smtClean="0"/>
              <a:t>Yannis</a:t>
            </a:r>
            <a:r>
              <a:rPr lang="en-US" altLang="zh-CN" b="1" dirty="0" smtClean="0"/>
              <a:t> work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Jeff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sz="2400" dirty="0" smtClean="0">
                <a:sym typeface="Wingdings" pitchFamily="2" charset="2"/>
              </a:rPr>
              <a:t>Feasibility-affecting dependence for an event:  </a:t>
            </a:r>
            <a:r>
              <a:rPr lang="en-US" altLang="zh-CN" sz="2400" dirty="0" smtClean="0"/>
              <a:t>all inter-thread dependences up to the first branch preceding  the event.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      </a:t>
            </a:r>
          </a:p>
          <a:p>
            <a:pPr>
              <a:buNone/>
            </a:pPr>
            <a:r>
              <a:rPr lang="en-US" altLang="zh-CN" sz="2000" b="1" dirty="0" smtClean="0">
                <a:solidFill>
                  <a:srgbClr val="FFFF00"/>
                </a:solidFill>
              </a:rPr>
              <a:t>Strong Assumptions: (1) the event always control depends on the preceding branch. </a:t>
            </a:r>
            <a:r>
              <a:rPr lang="en-US" altLang="zh-CN" sz="2000" b="1" dirty="0" smtClean="0">
                <a:solidFill>
                  <a:schemeClr val="tx1">
                    <a:lumMod val="65000"/>
                  </a:schemeClr>
                </a:solidFill>
              </a:rPr>
              <a:t>(2) the branch reads from all variables in all inter-thread dependences, the branch value changes if any dependence is not preserved. </a:t>
            </a: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4286248" y="3094685"/>
            <a:ext cx="3857652" cy="383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85720" y="3071810"/>
            <a:ext cx="4357718" cy="321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81" y="3286124"/>
            <a:ext cx="84867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直接箭头连接符 12"/>
          <p:cNvCxnSpPr/>
          <p:nvPr/>
        </p:nvCxnSpPr>
        <p:spPr>
          <a:xfrm>
            <a:off x="1357290" y="4286256"/>
            <a:ext cx="2643206" cy="1143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右箭头 14"/>
          <p:cNvSpPr/>
          <p:nvPr/>
        </p:nvSpPr>
        <p:spPr>
          <a:xfrm>
            <a:off x="3214678" y="5715016"/>
            <a:ext cx="642942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00298" y="5143512"/>
            <a:ext cx="785818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==3)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14744" y="2989564"/>
            <a:ext cx="5357850" cy="193963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valid for left example.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move “print x” out. Invalid.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following assumption-&gt; unnecessary constraints, miss races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Cause: </a:t>
            </a:r>
            <a:r>
              <a:rPr lang="en-US" altLang="zh-CN" sz="2400" b="1" dirty="0" smtClean="0">
                <a:latin typeface="Calibri" pitchFamily="34" charset="0"/>
              </a:rPr>
              <a:t>oblivious of control structure.</a:t>
            </a:r>
            <a:endParaRPr lang="en-US" altLang="zh-CN" sz="240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6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Jeff </a:t>
            </a:r>
            <a:r>
              <a:rPr lang="en-US" altLang="zh-CN" dirty="0"/>
              <a:t>approach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altLang="zh-CN" sz="2400" dirty="0" smtClean="0">
                <a:sym typeface="Wingdings" pitchFamily="2" charset="2"/>
              </a:rPr>
              <a:t>Feasibility-affecting dependence for an event:  </a:t>
            </a:r>
            <a:r>
              <a:rPr lang="en-US" altLang="zh-CN" sz="2400" dirty="0" smtClean="0"/>
              <a:t>all inter-thread dependences up to the first branch preceding  the event.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       </a:t>
            </a:r>
          </a:p>
          <a:p>
            <a:pPr>
              <a:buNone/>
            </a:pPr>
            <a:r>
              <a:rPr lang="en-US" altLang="zh-CN" sz="2000" b="1" dirty="0" smtClean="0">
                <a:solidFill>
                  <a:srgbClr val="FFFF00"/>
                </a:solidFill>
              </a:rPr>
              <a:t>Strong Assumptions: </a:t>
            </a:r>
            <a:r>
              <a:rPr lang="en-US" altLang="zh-CN" sz="2000" b="1" dirty="0" smtClean="0">
                <a:solidFill>
                  <a:schemeClr val="tx1">
                    <a:lumMod val="65000"/>
                  </a:schemeClr>
                </a:solidFill>
              </a:rPr>
              <a:t>(1) the event always control depends on the preceding branch. </a:t>
            </a:r>
            <a:r>
              <a:rPr lang="en-US" altLang="zh-CN" sz="2000" b="1" dirty="0" smtClean="0">
                <a:solidFill>
                  <a:srgbClr val="FFFF00"/>
                </a:solidFill>
              </a:rPr>
              <a:t>(2) the branch reads all variables involved in the inter-thread dependences, and the branch value always changes if any dependence is not preserved. </a:t>
            </a: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4286248" y="3094685"/>
            <a:ext cx="3857652" cy="3834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33" marR="0" lvl="0" indent="-228633" algn="l" defTabSz="914527" rtl="0" eaLnBrk="1" fontAlgn="auto" latinLnBrk="0" hangingPunct="1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285720" y="3071810"/>
            <a:ext cx="4357718" cy="3214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286124"/>
            <a:ext cx="3209925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3500438"/>
            <a:ext cx="31242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714744" y="2143116"/>
            <a:ext cx="5357850" cy="150849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following assumption-&gt; unnecessary constraints, miss races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Cause: </a:t>
            </a:r>
            <a:r>
              <a:rPr lang="en-US" altLang="zh-CN" sz="2000" b="1" dirty="0" smtClean="0">
                <a:latin typeface="Calibri" pitchFamily="34" charset="0"/>
              </a:rPr>
              <a:t>cannot analyze the change of control flow value</a:t>
            </a:r>
            <a:r>
              <a:rPr lang="en-US" altLang="zh-CN" sz="2000" b="1" dirty="0" smtClean="0">
                <a:latin typeface="Calibri" pitchFamily="34" charset="0"/>
              </a:rPr>
              <a:t>.</a:t>
            </a:r>
            <a:endParaRPr lang="en-US" altLang="zh-CN" sz="2000" b="1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362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General observation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zh-CN" dirty="0" smtClean="0"/>
              <a:t>Feasibility-affecting inter-thread dependence for an event. </a:t>
            </a:r>
          </a:p>
          <a:p>
            <a:pPr marL="514350" indent="-514350">
              <a:buNone/>
            </a:pPr>
            <a:r>
              <a:rPr lang="en-US" altLang="zh-CN" dirty="0" smtClean="0"/>
              <a:t>  (1) the event control depends on a branch</a:t>
            </a:r>
          </a:p>
          <a:p>
            <a:pPr marL="514350" indent="-514350">
              <a:buNone/>
            </a:pPr>
            <a:r>
              <a:rPr lang="en-US" altLang="zh-CN" dirty="0" smtClean="0"/>
              <a:t>  (2) the order of inter-thread dependences affects the branch value.</a:t>
            </a:r>
          </a:p>
          <a:p>
            <a:pPr marL="514350" indent="-514350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 x=5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y=3</a:t>
            </a:r>
            <a:r>
              <a:rPr lang="en-US" altLang="zh-CN" dirty="0"/>
              <a:t>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</a:t>
            </a:r>
            <a:r>
              <a:rPr lang="en-US" altLang="zh-CN" dirty="0" smtClean="0"/>
              <a:t>);                             </a:t>
            </a:r>
            <a:endParaRPr lang="en-US" altLang="zh-CN" dirty="0"/>
          </a:p>
          <a:p>
            <a:pPr>
              <a:buNone/>
            </a:pPr>
            <a:r>
              <a:rPr lang="en-US" altLang="zh-CN" dirty="0" smtClean="0"/>
              <a:t>                             if(y&gt;-1)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518977" y="6291745"/>
            <a:ext cx="1728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x=y=0, initially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6200000" flipH="1">
            <a:off x="1750199" y="4179099"/>
            <a:ext cx="1071570" cy="85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3428992" y="5214966"/>
            <a:ext cx="817906" cy="500050"/>
          </a:xfrm>
          <a:custGeom>
            <a:avLst/>
            <a:gdLst>
              <a:gd name="connsiteX0" fmla="*/ 246185 w 817906"/>
              <a:gd name="connsiteY0" fmla="*/ 518746 h 518746"/>
              <a:gd name="connsiteX1" fmla="*/ 386862 w 817906"/>
              <a:gd name="connsiteY1" fmla="*/ 509954 h 518746"/>
              <a:gd name="connsiteX2" fmla="*/ 439615 w 817906"/>
              <a:gd name="connsiteY2" fmla="*/ 492369 h 518746"/>
              <a:gd name="connsiteX3" fmla="*/ 492369 w 817906"/>
              <a:gd name="connsiteY3" fmla="*/ 483577 h 518746"/>
              <a:gd name="connsiteX4" fmla="*/ 536331 w 817906"/>
              <a:gd name="connsiteY4" fmla="*/ 465992 h 518746"/>
              <a:gd name="connsiteX5" fmla="*/ 606669 w 817906"/>
              <a:gd name="connsiteY5" fmla="*/ 439615 h 518746"/>
              <a:gd name="connsiteX6" fmla="*/ 641838 w 817906"/>
              <a:gd name="connsiteY6" fmla="*/ 422031 h 518746"/>
              <a:gd name="connsiteX7" fmla="*/ 703385 w 817906"/>
              <a:gd name="connsiteY7" fmla="*/ 351692 h 518746"/>
              <a:gd name="connsiteX8" fmla="*/ 729762 w 817906"/>
              <a:gd name="connsiteY8" fmla="*/ 325315 h 518746"/>
              <a:gd name="connsiteX9" fmla="*/ 773723 w 817906"/>
              <a:gd name="connsiteY9" fmla="*/ 237392 h 518746"/>
              <a:gd name="connsiteX10" fmla="*/ 791308 w 817906"/>
              <a:gd name="connsiteY10" fmla="*/ 211015 h 518746"/>
              <a:gd name="connsiteX11" fmla="*/ 817685 w 817906"/>
              <a:gd name="connsiteY11" fmla="*/ 149469 h 518746"/>
              <a:gd name="connsiteX12" fmla="*/ 791308 w 817906"/>
              <a:gd name="connsiteY12" fmla="*/ 52754 h 518746"/>
              <a:gd name="connsiteX13" fmla="*/ 720969 w 817906"/>
              <a:gd name="connsiteY13" fmla="*/ 35169 h 518746"/>
              <a:gd name="connsiteX14" fmla="*/ 677008 w 817906"/>
              <a:gd name="connsiteY14" fmla="*/ 26377 h 518746"/>
              <a:gd name="connsiteX15" fmla="*/ 650631 w 817906"/>
              <a:gd name="connsiteY15" fmla="*/ 17584 h 518746"/>
              <a:gd name="connsiteX16" fmla="*/ 606669 w 817906"/>
              <a:gd name="connsiteY16" fmla="*/ 8792 h 518746"/>
              <a:gd name="connsiteX17" fmla="*/ 571500 w 817906"/>
              <a:gd name="connsiteY17" fmla="*/ 0 h 518746"/>
              <a:gd name="connsiteX18" fmla="*/ 211015 w 817906"/>
              <a:gd name="connsiteY18" fmla="*/ 8792 h 518746"/>
              <a:gd name="connsiteX19" fmla="*/ 149469 w 817906"/>
              <a:gd name="connsiteY19" fmla="*/ 17584 h 518746"/>
              <a:gd name="connsiteX20" fmla="*/ 0 w 817906"/>
              <a:gd name="connsiteY20" fmla="*/ 17584 h 518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17906" h="518746">
                <a:moveTo>
                  <a:pt x="246185" y="518746"/>
                </a:moveTo>
                <a:cubicBezTo>
                  <a:pt x="293077" y="515815"/>
                  <a:pt x="340309" y="516302"/>
                  <a:pt x="386862" y="509954"/>
                </a:cubicBezTo>
                <a:cubicBezTo>
                  <a:pt x="405228" y="507450"/>
                  <a:pt x="421332" y="495416"/>
                  <a:pt x="439615" y="492369"/>
                </a:cubicBezTo>
                <a:lnTo>
                  <a:pt x="492369" y="483577"/>
                </a:lnTo>
                <a:cubicBezTo>
                  <a:pt x="507023" y="477715"/>
                  <a:pt x="521553" y="471534"/>
                  <a:pt x="536331" y="465992"/>
                </a:cubicBezTo>
                <a:cubicBezTo>
                  <a:pt x="582747" y="448586"/>
                  <a:pt x="545476" y="466812"/>
                  <a:pt x="606669" y="439615"/>
                </a:cubicBezTo>
                <a:cubicBezTo>
                  <a:pt x="618646" y="434292"/>
                  <a:pt x="630115" y="427892"/>
                  <a:pt x="641838" y="422031"/>
                </a:cubicBezTo>
                <a:cubicBezTo>
                  <a:pt x="728467" y="335402"/>
                  <a:pt x="630736" y="436449"/>
                  <a:pt x="703385" y="351692"/>
                </a:cubicBezTo>
                <a:cubicBezTo>
                  <a:pt x="711477" y="342251"/>
                  <a:pt x="722302" y="335262"/>
                  <a:pt x="729762" y="325315"/>
                </a:cubicBezTo>
                <a:cubicBezTo>
                  <a:pt x="766443" y="276407"/>
                  <a:pt x="747773" y="289290"/>
                  <a:pt x="773723" y="237392"/>
                </a:cubicBezTo>
                <a:cubicBezTo>
                  <a:pt x="778449" y="227940"/>
                  <a:pt x="786065" y="220190"/>
                  <a:pt x="791308" y="211015"/>
                </a:cubicBezTo>
                <a:cubicBezTo>
                  <a:pt x="808689" y="180598"/>
                  <a:pt x="807821" y="179058"/>
                  <a:pt x="817685" y="149469"/>
                </a:cubicBezTo>
                <a:cubicBezTo>
                  <a:pt x="816733" y="141851"/>
                  <a:pt x="817906" y="66053"/>
                  <a:pt x="791308" y="52754"/>
                </a:cubicBezTo>
                <a:cubicBezTo>
                  <a:pt x="769692" y="41946"/>
                  <a:pt x="744668" y="39909"/>
                  <a:pt x="720969" y="35169"/>
                </a:cubicBezTo>
                <a:cubicBezTo>
                  <a:pt x="706315" y="32238"/>
                  <a:pt x="691506" y="30002"/>
                  <a:pt x="677008" y="26377"/>
                </a:cubicBezTo>
                <a:cubicBezTo>
                  <a:pt x="668017" y="24129"/>
                  <a:pt x="659622" y="19832"/>
                  <a:pt x="650631" y="17584"/>
                </a:cubicBezTo>
                <a:cubicBezTo>
                  <a:pt x="636133" y="13959"/>
                  <a:pt x="621257" y="12034"/>
                  <a:pt x="606669" y="8792"/>
                </a:cubicBezTo>
                <a:cubicBezTo>
                  <a:pt x="594873" y="6171"/>
                  <a:pt x="583223" y="2931"/>
                  <a:pt x="571500" y="0"/>
                </a:cubicBezTo>
                <a:lnTo>
                  <a:pt x="211015" y="8792"/>
                </a:lnTo>
                <a:cubicBezTo>
                  <a:pt x="190309" y="9655"/>
                  <a:pt x="170175" y="16721"/>
                  <a:pt x="149469" y="17584"/>
                </a:cubicBezTo>
                <a:cubicBezTo>
                  <a:pt x="99689" y="19658"/>
                  <a:pt x="49823" y="17584"/>
                  <a:pt x="0" y="1758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14744" y="485777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</a:rPr>
              <a:t>control </a:t>
            </a:r>
            <a:r>
              <a:rPr lang="en-US" altLang="zh-CN" dirty="0" err="1" smtClean="0">
                <a:solidFill>
                  <a:srgbClr val="FFFF00"/>
                </a:solidFill>
              </a:rPr>
              <a:t>dep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29058" y="3505802"/>
            <a:ext cx="5072098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libri" pitchFamily="34" charset="0"/>
              </a:rPr>
              <a:t>control flow value. </a:t>
            </a:r>
          </a:p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latin typeface="Calibri" pitchFamily="34" charset="0"/>
              </a:rPr>
              <a:t>    encode the feasibility of branch conditions as constraints.</a:t>
            </a:r>
          </a:p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latin typeface="Calibri" pitchFamily="34" charset="0"/>
              </a:rPr>
              <a:t>     reason about them with a solver </a:t>
            </a:r>
            <a:endParaRPr lang="zh-CN" altLang="en-US" b="1" dirty="0"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7488" y="2711231"/>
            <a:ext cx="5214974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libri" pitchFamily="34" charset="0"/>
              </a:rPr>
              <a:t>control flow structure by introducing branch exit. </a:t>
            </a:r>
          </a:p>
          <a:p>
            <a:r>
              <a:rPr lang="en-US" altLang="zh-CN" b="1" dirty="0" smtClean="0">
                <a:latin typeface="Calibri" pitchFamily="34" charset="0"/>
              </a:rPr>
              <a:t>       branch start; event; branch exit;</a:t>
            </a:r>
          </a:p>
        </p:txBody>
      </p:sp>
    </p:spTree>
    <p:extLst>
      <p:ext uri="{BB962C8B-B14F-4D97-AF65-F5344CB8AC3E}">
        <p14:creationId xmlns:p14="http://schemas.microsoft.com/office/powerpoint/2010/main" xmlns="" val="6480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b="1" dirty="0" smtClean="0"/>
              <a:t>Lastly, even if the branch is infeasible after reordering, we can still predict races for the other branch,  the un-explored branch. </a:t>
            </a:r>
          </a:p>
          <a:p>
            <a:pPr marL="0" indent="0"/>
            <a:r>
              <a:rPr lang="en-US" altLang="zh-CN" b="1" dirty="0" smtClean="0"/>
              <a:t>   The unexplored branch should be simple enough for static prediction. No heap update, no </a:t>
            </a:r>
            <a:r>
              <a:rPr lang="en-US" altLang="zh-CN" b="1" dirty="0" err="1" smtClean="0"/>
              <a:t>undecidable</a:t>
            </a:r>
            <a:r>
              <a:rPr lang="en-US" altLang="zh-CN" b="1" dirty="0" smtClean="0"/>
              <a:t> values. 	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x=5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</a:t>
            </a:r>
            <a:r>
              <a:rPr lang="en-US" altLang="zh-CN" dirty="0" err="1"/>
              <a:t>acq</a:t>
            </a:r>
            <a:r>
              <a:rPr lang="en-US" altLang="zh-CN" dirty="0"/>
              <a:t>(l);</a:t>
            </a:r>
          </a:p>
          <a:p>
            <a:pPr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        </a:t>
            </a:r>
            <a:r>
              <a:rPr lang="en-US" altLang="zh-CN" dirty="0"/>
              <a:t>y=3;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(l);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smtClean="0"/>
              <a:t>if(y==3)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smtClean="0"/>
              <a:t>{  </a:t>
            </a:r>
            <a:r>
              <a:rPr lang="en-US" altLang="zh-CN" b="1" dirty="0" smtClean="0">
                <a:solidFill>
                  <a:srgbClr val="FF0000"/>
                </a:solidFill>
              </a:rPr>
              <a:t>print </a:t>
            </a:r>
            <a:r>
              <a:rPr lang="en-US" altLang="zh-CN" b="1" dirty="0">
                <a:solidFill>
                  <a:srgbClr val="FF0000"/>
                </a:solidFill>
              </a:rPr>
              <a:t>x;</a:t>
            </a:r>
            <a:r>
              <a:rPr lang="en-US" altLang="zh-CN" b="1" dirty="0"/>
              <a:t> </a:t>
            </a:r>
            <a:r>
              <a:rPr lang="en-US" altLang="zh-CN" b="1" dirty="0" smtClean="0"/>
              <a:t>}</a:t>
            </a:r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else </a:t>
            </a:r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{   </a:t>
            </a:r>
            <a:r>
              <a:rPr lang="en-US" altLang="zh-CN" b="1" dirty="0" smtClean="0">
                <a:solidFill>
                  <a:schemeClr val="accent1"/>
                </a:solidFill>
              </a:rPr>
              <a:t>print x; </a:t>
            </a:r>
            <a:r>
              <a:rPr lang="en-US" altLang="zh-CN" b="1" dirty="0" smtClean="0"/>
              <a:t>}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rel</a:t>
            </a:r>
            <a:r>
              <a:rPr lang="en-US" altLang="zh-CN" dirty="0"/>
              <a:t>(l);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86314" y="2857496"/>
            <a:ext cx="364333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Calibri" pitchFamily="34" charset="0"/>
              </a:rPr>
              <a:t>NEW: </a:t>
            </a:r>
          </a:p>
          <a:p>
            <a:r>
              <a:rPr lang="en-US" altLang="zh-CN" b="1" dirty="0" smtClean="0">
                <a:latin typeface="Calibri" pitchFamily="34" charset="0"/>
              </a:rPr>
              <a:t>branch exploration capability</a:t>
            </a:r>
            <a:endParaRPr lang="zh-CN" altLang="en-US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5.55556E-7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6 L 3.61111E-6 0.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4.44444E-6 -0.2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85185E-6 L 1.38889E-6 -0.2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59259E-6 L -2.77778E-7 -0.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-3.61111E-6 -0.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59259E-6 L -1.38889E-6 -0.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flow structure: </a:t>
            </a:r>
          </a:p>
          <a:p>
            <a:pPr lvl="1"/>
            <a:r>
              <a:rPr lang="en-US" altLang="zh-CN" dirty="0" smtClean="0"/>
              <a:t>find</a:t>
            </a:r>
            <a:r>
              <a:rPr lang="en-US" dirty="0" smtClean="0"/>
              <a:t> the relevant branches by adding branch exit.</a:t>
            </a:r>
          </a:p>
          <a:p>
            <a:r>
              <a:rPr lang="en-US" dirty="0" smtClean="0"/>
              <a:t>Control flow Value:</a:t>
            </a:r>
          </a:p>
          <a:p>
            <a:pPr lvl="1"/>
            <a:r>
              <a:rPr lang="en-US" dirty="0" smtClean="0"/>
              <a:t>Feasible? Record old values and encode the feasibility constraints for path conditions</a:t>
            </a:r>
          </a:p>
          <a:p>
            <a:pPr lvl="1"/>
            <a:r>
              <a:rPr lang="en-US" dirty="0" smtClean="0"/>
              <a:t> Infeasible? Limited prediction of unexplored control flow branch =&gt; More Control Flows.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487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  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798" y="0"/>
            <a:ext cx="9156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9755" y="260650"/>
            <a:ext cx="6377939" cy="50438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Existing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4365" y="980728"/>
            <a:ext cx="7955280" cy="528291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/>
              <a:t>Most </a:t>
            </a:r>
            <a:r>
              <a:rPr lang="en-US" altLang="zh-CN" sz="3200" dirty="0" smtClean="0"/>
              <a:t>race detection analyses are </a:t>
            </a:r>
            <a:r>
              <a:rPr lang="en-US" altLang="zh-CN" sz="3200" dirty="0"/>
              <a:t>dynamic: </a:t>
            </a:r>
          </a:p>
          <a:p>
            <a:pPr marL="514423" indent="-514423">
              <a:buFont typeface="+mj-lt"/>
              <a:buAutoNum type="arabicPeriod"/>
            </a:pPr>
            <a:r>
              <a:rPr lang="en-US" altLang="zh-CN" sz="3200" dirty="0"/>
              <a:t>lockset</a:t>
            </a:r>
          </a:p>
          <a:p>
            <a:pPr marL="514423" indent="-514423">
              <a:buFont typeface="+mj-lt"/>
              <a:buAutoNum type="arabicPeriod"/>
            </a:pPr>
            <a:r>
              <a:rPr lang="en-US" altLang="zh-CN" sz="3200" dirty="0"/>
              <a:t>happens-before</a:t>
            </a:r>
          </a:p>
          <a:p>
            <a:pPr marL="514423" indent="-514423">
              <a:buFont typeface="+mj-lt"/>
              <a:buAutoNum type="arabicPeriod"/>
            </a:pPr>
            <a:r>
              <a:rPr lang="en-US" altLang="zh-CN" sz="3200" dirty="0" smtClean="0"/>
              <a:t>Hybrid</a:t>
            </a:r>
          </a:p>
          <a:p>
            <a:pPr marL="514423" indent="-514423">
              <a:buFont typeface="+mj-lt"/>
              <a:buAutoNum type="arabicPeriod"/>
            </a:pPr>
            <a:r>
              <a:rPr lang="en-US" altLang="zh-CN" dirty="0" smtClean="0"/>
              <a:t>Universal </a:t>
            </a:r>
            <a:r>
              <a:rPr lang="en-US" altLang="zh-CN" dirty="0"/>
              <a:t>c</a:t>
            </a:r>
            <a:r>
              <a:rPr lang="en-US" altLang="zh-CN" dirty="0" smtClean="0"/>
              <a:t>ausal graph</a:t>
            </a:r>
            <a:endParaRPr lang="en-US" altLang="zh-CN" sz="3200" dirty="0"/>
          </a:p>
          <a:p>
            <a:pPr marL="514423" indent="-514423">
              <a:buFont typeface="+mj-lt"/>
              <a:buAutoNum type="arabicPeriod"/>
            </a:pPr>
            <a:r>
              <a:rPr lang="en-US" altLang="zh-CN" sz="3200" dirty="0"/>
              <a:t>predictive analysis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1 Lockset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Race</a:t>
            </a:r>
            <a:r>
              <a:rPr lang="en-US" altLang="zh-CN" dirty="0" smtClean="0"/>
              <a:t> </a:t>
            </a:r>
            <a:r>
              <a:rPr lang="en-US" altLang="zh-CN" dirty="0" smtClean="0">
                <a:sym typeface="Wingdings" pitchFamily="2" charset="2"/>
              </a:rPr>
              <a:t> </a:t>
            </a:r>
            <a:r>
              <a:rPr lang="en-US" altLang="zh-CN" dirty="0" smtClean="0"/>
              <a:t>not protected by same locks.</a:t>
            </a:r>
            <a:br>
              <a:rPr lang="en-US" altLang="zh-CN" dirty="0" smtClean="0"/>
            </a:b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   T1              T2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en-US" altLang="zh-CN" b="1" dirty="0" smtClean="0">
                <a:solidFill>
                  <a:srgbClr val="FF0000"/>
                </a:solidFill>
              </a:rPr>
              <a:t>x=5;</a:t>
            </a:r>
            <a:r>
              <a:rPr lang="en-US" altLang="zh-CN" dirty="0" smtClean="0"/>
              <a:t> </a:t>
            </a:r>
          </a:p>
          <a:p>
            <a:pPr>
              <a:buNone/>
            </a:pPr>
            <a:r>
              <a:rPr lang="en-US" altLang="zh-CN" dirty="0" smtClean="0"/>
              <a:t>        fork T2; </a:t>
            </a:r>
          </a:p>
          <a:p>
            <a:pPr>
              <a:buNone/>
            </a:pPr>
            <a:r>
              <a:rPr lang="en-US" altLang="zh-CN" dirty="0" smtClean="0"/>
              <a:t>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</a:t>
            </a:r>
          </a:p>
          <a:p>
            <a:pPr>
              <a:buNone/>
            </a:pPr>
            <a:r>
              <a:rPr lang="en-US" altLang="zh-CN" dirty="0" smtClean="0"/>
              <a:t>         join T2;                    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555776" y="3743005"/>
            <a:ext cx="1071569" cy="288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2639301" y="4365104"/>
            <a:ext cx="1008114" cy="372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16016" y="2955618"/>
            <a:ext cx="3143272" cy="193963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Report race!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false positive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>
                <a:latin typeface="Calibri" panose="020F0502020204030204" pitchFamily="34" charset="0"/>
              </a:rPr>
              <a:t>Miss </a:t>
            </a:r>
            <a:r>
              <a:rPr lang="en-US" altLang="zh-CN" sz="2401" dirty="0" smtClean="0">
                <a:latin typeface="Calibri" panose="020F0502020204030204" pitchFamily="34" charset="0"/>
              </a:rPr>
              <a:t>the important order imposed by fork.</a:t>
            </a:r>
            <a:endParaRPr lang="zh-CN" altLang="en-US" sz="240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2 Happens-before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Race </a:t>
            </a:r>
            <a:r>
              <a:rPr lang="en-US" altLang="zh-CN" dirty="0" smtClean="0">
                <a:sym typeface="Wingdings" pitchFamily="2" charset="2"/>
              </a:rPr>
              <a:t> not ordered by Happens-before (HB). </a:t>
            </a:r>
          </a:p>
          <a:p>
            <a:r>
              <a:rPr lang="en-US" altLang="zh-CN" dirty="0" smtClean="0">
                <a:sym typeface="Wingdings" pitchFamily="2" charset="2"/>
              </a:rPr>
              <a:t>HB between fork/join, wait/signal, </a:t>
            </a:r>
            <a:r>
              <a:rPr lang="en-US" altLang="zh-CN" dirty="0" err="1" smtClean="0">
                <a:sym typeface="Wingdings" pitchFamily="2" charset="2"/>
              </a:rPr>
              <a:t>rel</a:t>
            </a:r>
            <a:r>
              <a:rPr lang="en-US" altLang="zh-CN" dirty="0" smtClean="0">
                <a:sym typeface="Wingdings" pitchFamily="2" charset="2"/>
              </a:rPr>
              <a:t>(l)/</a:t>
            </a:r>
            <a:r>
              <a:rPr lang="en-US" altLang="zh-CN" dirty="0" err="1" smtClean="0">
                <a:sym typeface="Wingdings" pitchFamily="2" charset="2"/>
              </a:rPr>
              <a:t>acq</a:t>
            </a:r>
            <a:r>
              <a:rPr lang="en-US" altLang="zh-CN" dirty="0" smtClean="0">
                <a:sym typeface="Wingdings" pitchFamily="2" charset="2"/>
              </a:rPr>
              <a:t>(l).</a:t>
            </a:r>
          </a:p>
          <a:p>
            <a:pPr>
              <a:buNone/>
            </a:pPr>
            <a:r>
              <a:rPr lang="en-US" altLang="zh-CN" dirty="0" smtClean="0"/>
              <a:t>            T1              T2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x=5; 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</a:t>
            </a:r>
          </a:p>
          <a:p>
            <a:pPr>
              <a:buNone/>
            </a:pPr>
            <a:r>
              <a:rPr lang="en-US" altLang="zh-CN" dirty="0" smtClean="0"/>
              <a:t>        y=3; 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 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z=4; 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 </a:t>
            </a:r>
          </a:p>
          <a:p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>
              <a:sym typeface="Wingdings" pitchFamily="2" charset="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339752" y="4254367"/>
            <a:ext cx="792088" cy="360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大括号 6"/>
          <p:cNvSpPr/>
          <p:nvPr/>
        </p:nvSpPr>
        <p:spPr>
          <a:xfrm>
            <a:off x="899592" y="3230418"/>
            <a:ext cx="428629" cy="1071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4105375" y="4540242"/>
            <a:ext cx="357188" cy="10715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2504" y="2200026"/>
            <a:ext cx="4603952" cy="230909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HB between lock regions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Must respect 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Report no race for accesses(x)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Real data race!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Impose unnecessary order between lock regions.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3 Hybrid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Race </a:t>
            </a:r>
            <a:r>
              <a:rPr lang="en-US" altLang="zh-CN" dirty="0" smtClean="0">
                <a:sym typeface="Wingdings" pitchFamily="2" charset="2"/>
              </a:rPr>
              <a:t> (1) not ordered by the hard HB (2) not protected by same locks. </a:t>
            </a:r>
          </a:p>
          <a:p>
            <a:r>
              <a:rPr lang="en-US" altLang="zh-CN" dirty="0" smtClean="0">
                <a:sym typeface="Wingdings" pitchFamily="2" charset="2"/>
              </a:rPr>
              <a:t>Hard HB: fork/join, </a:t>
            </a:r>
            <a:r>
              <a:rPr lang="en-US" altLang="zh-CN" dirty="0" smtClean="0">
                <a:sym typeface="Wingdings" pitchFamily="2" charset="2"/>
              </a:rPr>
              <a:t>wait/notify.  Must respect it.</a:t>
            </a:r>
            <a:endParaRPr lang="en-US" altLang="zh-CN" dirty="0" smtClean="0">
              <a:sym typeface="Wingdings" pitchFamily="2" charset="2"/>
            </a:endParaRPr>
          </a:p>
          <a:p>
            <a:pPr>
              <a:buNone/>
            </a:pPr>
            <a:r>
              <a:rPr lang="en-US" altLang="zh-CN" dirty="0" smtClean="0"/>
              <a:t>           T1              T2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fork T2; 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x=5;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y=3; 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 </a:t>
            </a:r>
          </a:p>
          <a:p>
            <a:pPr>
              <a:buNone/>
            </a:pPr>
            <a:r>
              <a:rPr lang="en-US" altLang="zh-CN" dirty="0" smtClean="0"/>
              <a:t>			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z=4; 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 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3968" y="3068960"/>
            <a:ext cx="4431435" cy="304801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Hard HB.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 common locks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Report a race. 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false positive!</a:t>
            </a:r>
            <a:endParaRPr lang="en-US" altLang="zh-CN" sz="2401" dirty="0" smtClean="0">
              <a:latin typeface="Calibri" panose="020F0502020204030204" pitchFamily="34" charset="0"/>
            </a:endParaRP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Hard </a:t>
            </a:r>
            <a:r>
              <a:rPr lang="en-US" altLang="zh-CN" sz="2401" dirty="0" smtClean="0">
                <a:latin typeface="Calibri" panose="020F0502020204030204" pitchFamily="34" charset="0"/>
              </a:rPr>
              <a:t>HB enforces </a:t>
            </a:r>
            <a:r>
              <a:rPr lang="en-US" altLang="zh-CN" sz="2401" dirty="0">
                <a:latin typeface="Calibri" panose="020F0502020204030204" pitchFamily="34" charset="0"/>
              </a:rPr>
              <a:t>new </a:t>
            </a:r>
            <a:r>
              <a:rPr lang="en-US" altLang="zh-CN" sz="2401" dirty="0" smtClean="0">
                <a:latin typeface="Calibri" panose="020F0502020204030204" pitchFamily="34" charset="0"/>
              </a:rPr>
              <a:t>HB, which orders the accesses(x). </a:t>
            </a:r>
            <a:r>
              <a:rPr lang="en-US" altLang="zh-CN" sz="2401" dirty="0" smtClean="0">
                <a:latin typeface="Calibri" panose="020F0502020204030204" pitchFamily="34" charset="0"/>
              </a:rPr>
              <a:t>Miss </a:t>
            </a:r>
            <a:r>
              <a:rPr lang="en-US" altLang="zh-CN" sz="2401" dirty="0" smtClean="0">
                <a:latin typeface="Calibri" panose="020F0502020204030204" pitchFamily="34" charset="0"/>
              </a:rPr>
              <a:t>new </a:t>
            </a:r>
            <a:r>
              <a:rPr lang="en-US" altLang="zh-CN" sz="2401" dirty="0" smtClean="0">
                <a:latin typeface="Calibri" panose="020F0502020204030204" pitchFamily="34" charset="0"/>
              </a:rPr>
              <a:t>HB.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How does new HB come?</a:t>
            </a:r>
            <a:endParaRPr lang="en-US" altLang="zh-CN" sz="2401" dirty="0">
              <a:latin typeface="Calibri" panose="020F050202020403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>
            <a:off x="2077214" y="3423879"/>
            <a:ext cx="694586" cy="1301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975395" y="4454758"/>
            <a:ext cx="701218" cy="384657"/>
          </a:xfrm>
          <a:prstGeom prst="straightConnector1">
            <a:avLst/>
          </a:prstGeom>
          <a:ln w="3810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号 13"/>
          <p:cNvSpPr/>
          <p:nvPr/>
        </p:nvSpPr>
        <p:spPr>
          <a:xfrm>
            <a:off x="642912" y="2928939"/>
            <a:ext cx="357188" cy="16430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3563888" y="4839415"/>
            <a:ext cx="214312" cy="928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cxnSp>
        <p:nvCxnSpPr>
          <p:cNvPr id="11" name="直接箭头连接符 6"/>
          <p:cNvCxnSpPr/>
          <p:nvPr/>
        </p:nvCxnSpPr>
        <p:spPr>
          <a:xfrm flipH="1" flipV="1">
            <a:off x="1763688" y="2928939"/>
            <a:ext cx="912926" cy="2732311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 Universal causal 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Race </a:t>
            </a:r>
            <a:r>
              <a:rPr lang="en-US" altLang="zh-CN" dirty="0" smtClean="0">
                <a:sym typeface="Wingdings" pitchFamily="2" charset="2"/>
              </a:rPr>
              <a:t> not ordered by the hard HB or the derived hard HB. </a:t>
            </a:r>
          </a:p>
          <a:p>
            <a:pPr marL="0" indent="0">
              <a:buNone/>
            </a:pPr>
            <a:r>
              <a:rPr lang="en-US" altLang="zh-CN" dirty="0" smtClean="0">
                <a:sym typeface="Wingdings" pitchFamily="2" charset="2"/>
              </a:rPr>
              <a:t> </a:t>
            </a:r>
          </a:p>
          <a:p>
            <a:pPr marL="0" indent="0">
              <a:buNone/>
            </a:pPr>
            <a:r>
              <a:rPr lang="en-US" altLang="zh-CN" dirty="0" smtClean="0">
                <a:sym typeface="Wingdings" pitchFamily="2" charset="2"/>
              </a:rPr>
              <a:t>        </a:t>
            </a:r>
            <a:r>
              <a:rPr lang="en-US" altLang="zh-CN" dirty="0" smtClean="0"/>
              <a:t>T1              T2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fork T2; 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x=5;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       y=3; </a:t>
            </a:r>
          </a:p>
          <a:p>
            <a:pPr>
              <a:buNone/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 </a:t>
            </a:r>
          </a:p>
          <a:p>
            <a:pPr>
              <a:buNone/>
            </a:pPr>
            <a:r>
              <a:rPr lang="en-US" altLang="zh-CN" dirty="0" smtClean="0"/>
              <a:t>			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z=4; 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print x; </a:t>
            </a:r>
            <a:endParaRPr lang="en-US" altLang="zh-CN" dirty="0" smtClean="0">
              <a:sym typeface="Wingdings" pitchFamily="2" charset="2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077214" y="3423879"/>
            <a:ext cx="694586" cy="1301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1975395" y="4454758"/>
            <a:ext cx="701218" cy="384657"/>
          </a:xfrm>
          <a:prstGeom prst="straightConnector1">
            <a:avLst/>
          </a:prstGeom>
          <a:ln w="38100">
            <a:solidFill>
              <a:srgbClr val="FFFF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括号 13"/>
          <p:cNvSpPr/>
          <p:nvPr/>
        </p:nvSpPr>
        <p:spPr>
          <a:xfrm>
            <a:off x="642912" y="2928939"/>
            <a:ext cx="357188" cy="164307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3563888" y="4839415"/>
            <a:ext cx="214312" cy="92869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65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3968" y="3068960"/>
            <a:ext cx="4431435" cy="120071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can find the new HB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Wont report false positive</a:t>
            </a:r>
            <a:r>
              <a:rPr lang="en-US" altLang="zh-CN" sz="2401" dirty="0">
                <a:latin typeface="Calibri" panose="020F0502020204030204" pitchFamily="34" charset="0"/>
              </a:rPr>
              <a:t> </a:t>
            </a:r>
            <a:r>
              <a:rPr lang="en-US" altLang="zh-CN" sz="2401" dirty="0" smtClean="0">
                <a:latin typeface="Calibri" panose="020F0502020204030204" pitchFamily="34" charset="0"/>
              </a:rPr>
              <a:t>in this case</a:t>
            </a:r>
          </a:p>
        </p:txBody>
      </p:sp>
    </p:spTree>
    <p:extLst>
      <p:ext uri="{BB962C8B-B14F-4D97-AF65-F5344CB8AC3E}">
        <p14:creationId xmlns:p14="http://schemas.microsoft.com/office/powerpoint/2010/main" xmlns="" val="101216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4 Universal causal 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Race </a:t>
            </a:r>
            <a:r>
              <a:rPr lang="en-US" altLang="zh-CN" dirty="0" smtClean="0">
                <a:sym typeface="Wingdings" pitchFamily="2" charset="2"/>
              </a:rPr>
              <a:t> not ordered by the hard HB or the derived orders.</a:t>
            </a:r>
          </a:p>
          <a:p>
            <a:pPr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 x=5;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err="1" smtClean="0"/>
              <a:t>acq</a:t>
            </a:r>
            <a:r>
              <a:rPr lang="en-US" altLang="zh-CN" dirty="0" smtClean="0"/>
              <a:t>(l</a:t>
            </a:r>
            <a:r>
              <a:rPr lang="en-US" altLang="zh-CN" dirty="0"/>
              <a:t>);</a:t>
            </a:r>
          </a:p>
          <a:p>
            <a:pPr>
              <a:buNone/>
            </a:pPr>
            <a:r>
              <a:rPr lang="en-US" altLang="zh-CN" b="1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y=3</a:t>
            </a:r>
            <a:r>
              <a:rPr lang="en-US" altLang="zh-CN" dirty="0"/>
              <a:t>; </a:t>
            </a:r>
          </a:p>
          <a:p>
            <a:pPr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rel</a:t>
            </a:r>
            <a:r>
              <a:rPr lang="en-US" altLang="zh-CN" dirty="0"/>
              <a:t>(l); </a:t>
            </a:r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acq</a:t>
            </a:r>
            <a:r>
              <a:rPr lang="en-US" altLang="zh-CN" dirty="0"/>
              <a:t>(l);</a:t>
            </a:r>
          </a:p>
          <a:p>
            <a:pPr>
              <a:buNone/>
            </a:pPr>
            <a:r>
              <a:rPr lang="en-US" altLang="zh-CN" dirty="0" smtClean="0"/>
              <a:t>                             if(y==3)</a:t>
            </a:r>
          </a:p>
          <a:p>
            <a:pPr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                     </a:t>
            </a:r>
            <a:r>
              <a:rPr lang="en-US" altLang="zh-CN" b="1" dirty="0">
                <a:solidFill>
                  <a:srgbClr val="FF0000"/>
                </a:solidFill>
              </a:rPr>
              <a:t>print x; 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      </a:t>
            </a:r>
            <a:r>
              <a:rPr lang="en-US" altLang="zh-CN" dirty="0" err="1"/>
              <a:t>rel</a:t>
            </a:r>
            <a:r>
              <a:rPr lang="en-US" altLang="zh-CN" dirty="0"/>
              <a:t>(l);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1619672" y="2380818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</a:rPr>
              <a:t>   x=y=0</a:t>
            </a:r>
            <a:r>
              <a:rPr lang="en-US" sz="2400" dirty="0">
                <a:latin typeface="Calibri" panose="020F0502020204030204" pitchFamily="34" charset="0"/>
              </a:rPr>
              <a:t>, initially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38" y="3399780"/>
            <a:ext cx="2576832" cy="74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3968" y="1857364"/>
            <a:ext cx="4431435" cy="157017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still false positive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 hard HB, report race</a:t>
            </a:r>
            <a:endParaRPr lang="en-US" altLang="zh-CN" sz="2401" dirty="0" smtClean="0">
              <a:latin typeface="Calibri" panose="020F0502020204030204" pitchFamily="34" charset="0"/>
            </a:endParaRP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Not a real one</a:t>
            </a:r>
          </a:p>
          <a:p>
            <a:pPr marL="342947" indent="-342947">
              <a:buFont typeface="Arial" panose="020B0604020202020204" pitchFamily="34" charset="0"/>
              <a:buChar char="•"/>
            </a:pPr>
            <a:r>
              <a:rPr lang="en-US" altLang="zh-CN" sz="2401" dirty="0" smtClean="0">
                <a:latin typeface="Calibri" panose="020F0502020204030204" pitchFamily="34" charset="0"/>
              </a:rPr>
              <a:t>suppose we enforce…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1.66667E-6 0.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7.40741E-7 L -2.5E-6 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48148E-6 L -2.77778E-7 0.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8.33333E-7 -0.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1.66667E-6 -0.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3.05556E-6 -0.2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2.77778E-7 -0.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986</TotalTime>
  <Words>1216</Words>
  <Application>Microsoft Office PowerPoint</Application>
  <PresentationFormat>全屏显示(4:3)</PresentationFormat>
  <Paragraphs>337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Vapor Trail</vt:lpstr>
      <vt:lpstr>Race Detection</vt:lpstr>
      <vt:lpstr>Overview</vt:lpstr>
      <vt:lpstr>幻灯片 3</vt:lpstr>
      <vt:lpstr>Existing work</vt:lpstr>
      <vt:lpstr>1 Lockset</vt:lpstr>
      <vt:lpstr>2 Happens-before</vt:lpstr>
      <vt:lpstr>3 Hybrid</vt:lpstr>
      <vt:lpstr>4 Universal causal graph</vt:lpstr>
      <vt:lpstr>4 Universal causal graph</vt:lpstr>
      <vt:lpstr>5 Predictive analysis</vt:lpstr>
      <vt:lpstr>5 predictive analysis</vt:lpstr>
      <vt:lpstr>Yannis approach</vt:lpstr>
      <vt:lpstr>Yannis approach</vt:lpstr>
      <vt:lpstr>Jeff approach</vt:lpstr>
      <vt:lpstr>Jeff approach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Jeff approach</vt:lpstr>
      <vt:lpstr>Jeff approach</vt:lpstr>
      <vt:lpstr>General observation</vt:lpstr>
      <vt:lpstr>幻灯片 27</vt:lpstr>
      <vt:lpstr>Solution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Race Detection</dc:title>
  <cp:lastModifiedBy>lpxz</cp:lastModifiedBy>
  <cp:revision>518</cp:revision>
  <dcterms:modified xsi:type="dcterms:W3CDTF">2014-07-11T17:38:47Z</dcterms:modified>
</cp:coreProperties>
</file>